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258" r:id="rId4"/>
    <p:sldId id="317" r:id="rId5"/>
    <p:sldId id="259" r:id="rId6"/>
    <p:sldId id="262" r:id="rId7"/>
    <p:sldId id="318" r:id="rId8"/>
    <p:sldId id="260" r:id="rId9"/>
    <p:sldId id="273" r:id="rId10"/>
    <p:sldId id="270" r:id="rId11"/>
    <p:sldId id="320" r:id="rId12"/>
    <p:sldId id="319" r:id="rId13"/>
    <p:sldId id="321" r:id="rId14"/>
    <p:sldId id="322" r:id="rId15"/>
    <p:sldId id="265" r:id="rId16"/>
    <p:sldId id="264" r:id="rId17"/>
    <p:sldId id="268" r:id="rId18"/>
    <p:sldId id="266" r:id="rId19"/>
    <p:sldId id="284" r:id="rId20"/>
    <p:sldId id="323" r:id="rId21"/>
    <p:sldId id="31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305C-B400-4E95-B388-B91EA22F9D1D}" type="datetimeFigureOut">
              <a:rPr lang="uk-UA" smtClean="0"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F457D-8B8B-40A6-A6BE-A7A9C6F5D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8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08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58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7574" y="1435481"/>
            <a:ext cx="2946009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70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71E6D-3E00-4424-83CB-3DC31F79EB71}" type="datetimeFigureOut">
              <a:rPr lang="uk-UA" smtClean="0"/>
              <a:pPr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A1AF-0E4D-4478-BA12-572AECCE4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kzj9Vb434yY?autoplay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КОНКА FACEBO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59" y="4013258"/>
            <a:ext cx="1369521" cy="1369521"/>
          </a:xfrm>
          <a:prstGeom prst="rect">
            <a:avLst/>
          </a:prstGeom>
        </p:spPr>
      </p:pic>
      <p:pic>
        <p:nvPicPr>
          <p:cNvPr id="12" name="Рисунок 11" descr="largegerbs_tum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087609"/>
            <a:ext cx="1146169" cy="1295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9124" y="1500174"/>
            <a:ext cx="4500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Всеукраинские соревнования по марафону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25 сентября 2016 г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46" y="3858706"/>
            <a:ext cx="1700472" cy="152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040" y="105155"/>
            <a:ext cx="507843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158" y="1571612"/>
            <a:ext cx="2724912" cy="2869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4450" y="1546876"/>
            <a:ext cx="116058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2711" y="1447165"/>
            <a:ext cx="103066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Пр</a:t>
            </a:r>
            <a:r>
              <a:rPr sz="1800" spc="-5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дажи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54450" y="2290207"/>
            <a:ext cx="116058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12711" y="2186214"/>
            <a:ext cx="1102099" cy="565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800" spc="-5" dirty="0">
                <a:latin typeface="Calibri"/>
                <a:cs typeface="Calibri"/>
              </a:rPr>
              <a:t>Офисные  </a:t>
            </a:r>
            <a:r>
              <a:rPr sz="1800" dirty="0">
                <a:latin typeface="Calibri"/>
                <a:cs typeface="Calibri"/>
              </a:rPr>
              <a:t>раб</a:t>
            </a:r>
            <a:r>
              <a:rPr sz="1800" spc="-2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тн</a:t>
            </a:r>
            <a:r>
              <a:rPr sz="1800" spc="-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4450" y="3033665"/>
            <a:ext cx="116058" cy="125730"/>
          </a:xfrm>
          <a:custGeom>
            <a:avLst/>
            <a:gdLst/>
            <a:ahLst/>
            <a:cxnLst/>
            <a:rect l="l" t="t" r="r" b="b"/>
            <a:pathLst>
              <a:path w="125729" h="125730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12710" y="2934334"/>
            <a:ext cx="103066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Студенты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3240" y="3786190"/>
            <a:ext cx="116058" cy="125730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125586"/>
                </a:moveTo>
                <a:lnTo>
                  <a:pt x="125586" y="125586"/>
                </a:lnTo>
                <a:lnTo>
                  <a:pt x="125586" y="0"/>
                </a:lnTo>
                <a:lnTo>
                  <a:pt x="0" y="0"/>
                </a:lnTo>
                <a:lnTo>
                  <a:pt x="0" y="125586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34541" y="2657984"/>
            <a:ext cx="40854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66%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819" y="2523491"/>
            <a:ext cx="407962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sz="1900" spc="-5" dirty="0">
                <a:solidFill>
                  <a:srgbClr val="1F487C"/>
                </a:solidFill>
                <a:latin typeface="Calibri"/>
                <a:cs typeface="Calibri"/>
              </a:rPr>
              <a:t>7%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808" y="1937766"/>
            <a:ext cx="294835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1F487C"/>
                </a:solidFill>
                <a:latin typeface="Calibri"/>
                <a:cs typeface="Calibri"/>
              </a:rPr>
              <a:t>5%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368" y="1251966"/>
            <a:ext cx="2453054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Разбивка </a:t>
            </a:r>
            <a:r>
              <a:rPr sz="1900" b="1" spc="-5" dirty="0">
                <a:latin typeface="Calibri"/>
                <a:cs typeface="Calibri"/>
              </a:rPr>
              <a:t>по</a:t>
            </a:r>
            <a:r>
              <a:rPr sz="1900" b="1" spc="-3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профессиям</a:t>
            </a:r>
            <a:endParaRPr sz="1900">
              <a:latin typeface="Calibri"/>
              <a:cs typeface="Calibri"/>
            </a:endParaRPr>
          </a:p>
          <a:p>
            <a:pPr marL="263525">
              <a:lnSpc>
                <a:spcPct val="100000"/>
              </a:lnSpc>
              <a:spcBef>
                <a:spcPts val="850"/>
              </a:spcBef>
            </a:pPr>
            <a:r>
              <a:rPr sz="2850" spc="-7" baseline="-16081" dirty="0">
                <a:solidFill>
                  <a:srgbClr val="1F487C"/>
                </a:solidFill>
                <a:latin typeface="Calibri"/>
                <a:cs typeface="Calibri"/>
              </a:rPr>
              <a:t>4% </a:t>
            </a:r>
            <a:r>
              <a:rPr sz="1900" spc="-10" dirty="0">
                <a:solidFill>
                  <a:srgbClr val="1F487C"/>
                </a:solidFill>
                <a:latin typeface="Calibri"/>
                <a:cs typeface="Calibri"/>
              </a:rPr>
              <a:t>3%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85267" y="3673383"/>
            <a:ext cx="4115295" cy="837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7355" marR="5080">
              <a:lnSpc>
                <a:spcPct val="101699"/>
              </a:lnSpc>
            </a:pPr>
            <a:r>
              <a:rPr sz="1800" spc="-5" dirty="0">
                <a:latin typeface="Calibri"/>
                <a:cs typeface="Calibri"/>
              </a:rPr>
              <a:t>Частный  </a:t>
            </a:r>
            <a:r>
              <a:rPr sz="1800">
                <a:latin typeface="Calibri"/>
                <a:cs typeface="Calibri"/>
              </a:rPr>
              <a:t>пр</a:t>
            </a:r>
            <a:r>
              <a:rPr sz="1800" spc="-20">
                <a:latin typeface="Calibri"/>
                <a:cs typeface="Calibri"/>
              </a:rPr>
              <a:t>е</a:t>
            </a:r>
            <a:r>
              <a:rPr sz="1800">
                <a:latin typeface="Calibri"/>
                <a:cs typeface="Calibri"/>
              </a:rPr>
              <a:t>дприни</a:t>
            </a:r>
            <a:r>
              <a:rPr sz="1800" spc="-10">
                <a:latin typeface="Calibri"/>
                <a:cs typeface="Calibri"/>
              </a:rPr>
              <a:t>м</a:t>
            </a:r>
            <a:r>
              <a:rPr sz="1800">
                <a:latin typeface="Calibri"/>
                <a:cs typeface="Calibri"/>
              </a:rPr>
              <a:t>а  </a:t>
            </a:r>
            <a:r>
              <a:rPr sz="1800" spc="-10" smtClean="0">
                <a:latin typeface="Calibri"/>
                <a:cs typeface="Calibri"/>
              </a:rPr>
              <a:t>тель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43504" y="6000768"/>
            <a:ext cx="36617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*</a:t>
            </a:r>
            <a:r>
              <a:rPr sz="1800">
                <a:latin typeface="Calibri"/>
                <a:cs typeface="Calibri"/>
              </a:rPr>
              <a:t>Данные </a:t>
            </a:r>
            <a:r>
              <a:rPr lang="en-US" spc="-5" dirty="0" err="1" smtClean="0">
                <a:latin typeface="Calibri"/>
                <a:cs typeface="Calibri"/>
              </a:rPr>
              <a:t>Dnipro</a:t>
            </a:r>
            <a:r>
              <a:rPr lang="en-US" spc="-5" dirty="0" smtClean="0">
                <a:latin typeface="Calibri"/>
                <a:cs typeface="Calibri"/>
              </a:rPr>
              <a:t> Half Marathon 2016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00364" y="2857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СТАТИСТИКА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object 13"/>
          <p:cNvSpPr/>
          <p:nvPr/>
        </p:nvSpPr>
        <p:spPr>
          <a:xfrm>
            <a:off x="599789" y="6140772"/>
            <a:ext cx="1129636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599789" y="5779583"/>
            <a:ext cx="4151376" cy="230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599789" y="5060255"/>
            <a:ext cx="105367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599790" y="4699067"/>
            <a:ext cx="375606" cy="230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599790" y="4339404"/>
            <a:ext cx="192726" cy="230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599789" y="5419920"/>
            <a:ext cx="3270738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600609" y="6159670"/>
            <a:ext cx="1090246" cy="144145"/>
          </a:xfrm>
          <a:custGeom>
            <a:avLst/>
            <a:gdLst/>
            <a:ahLst/>
            <a:cxnLst/>
            <a:rect l="l" t="t" r="r" b="b"/>
            <a:pathLst>
              <a:path w="1181100" h="144145">
                <a:moveTo>
                  <a:pt x="0" y="144043"/>
                </a:moveTo>
                <a:lnTo>
                  <a:pt x="1180503" y="144043"/>
                </a:lnTo>
                <a:lnTo>
                  <a:pt x="1180503" y="0"/>
                </a:lnTo>
                <a:lnTo>
                  <a:pt x="0" y="0"/>
                </a:lnTo>
                <a:lnTo>
                  <a:pt x="0" y="144043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600609" y="5799625"/>
            <a:ext cx="4111869" cy="144145"/>
          </a:xfrm>
          <a:custGeom>
            <a:avLst/>
            <a:gdLst/>
            <a:ahLst/>
            <a:cxnLst/>
            <a:rect l="l" t="t" r="r" b="b"/>
            <a:pathLst>
              <a:path w="4454525" h="144144">
                <a:moveTo>
                  <a:pt x="0" y="144043"/>
                </a:moveTo>
                <a:lnTo>
                  <a:pt x="4454271" y="144043"/>
                </a:lnTo>
                <a:lnTo>
                  <a:pt x="4454271" y="0"/>
                </a:lnTo>
                <a:lnTo>
                  <a:pt x="0" y="0"/>
                </a:lnTo>
                <a:lnTo>
                  <a:pt x="0" y="144043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600609" y="5079281"/>
            <a:ext cx="1014046" cy="144145"/>
          </a:xfrm>
          <a:custGeom>
            <a:avLst/>
            <a:gdLst/>
            <a:ahLst/>
            <a:cxnLst/>
            <a:rect l="l" t="t" r="r" b="b"/>
            <a:pathLst>
              <a:path w="1098550" h="144144">
                <a:moveTo>
                  <a:pt x="0" y="144043"/>
                </a:moveTo>
                <a:lnTo>
                  <a:pt x="1098130" y="144043"/>
                </a:lnTo>
                <a:lnTo>
                  <a:pt x="1098130" y="0"/>
                </a:lnTo>
                <a:lnTo>
                  <a:pt x="0" y="0"/>
                </a:lnTo>
                <a:lnTo>
                  <a:pt x="0" y="144043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600609" y="4719236"/>
            <a:ext cx="335866" cy="144145"/>
          </a:xfrm>
          <a:custGeom>
            <a:avLst/>
            <a:gdLst/>
            <a:ahLst/>
            <a:cxnLst/>
            <a:rect l="l" t="t" r="r" b="b"/>
            <a:pathLst>
              <a:path w="363854" h="144144">
                <a:moveTo>
                  <a:pt x="0" y="144043"/>
                </a:moveTo>
                <a:lnTo>
                  <a:pt x="363753" y="144043"/>
                </a:lnTo>
                <a:lnTo>
                  <a:pt x="363753" y="0"/>
                </a:lnTo>
                <a:lnTo>
                  <a:pt x="0" y="0"/>
                </a:lnTo>
                <a:lnTo>
                  <a:pt x="0" y="14404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3"/>
          <p:cNvSpPr/>
          <p:nvPr/>
        </p:nvSpPr>
        <p:spPr>
          <a:xfrm>
            <a:off x="600609" y="4359064"/>
            <a:ext cx="152400" cy="144145"/>
          </a:xfrm>
          <a:custGeom>
            <a:avLst/>
            <a:gdLst/>
            <a:ahLst/>
            <a:cxnLst/>
            <a:rect l="l" t="t" r="r" b="b"/>
            <a:pathLst>
              <a:path w="165100" h="144144">
                <a:moveTo>
                  <a:pt x="0" y="144043"/>
                </a:moveTo>
                <a:lnTo>
                  <a:pt x="164719" y="144043"/>
                </a:lnTo>
                <a:lnTo>
                  <a:pt x="164719" y="0"/>
                </a:lnTo>
                <a:lnTo>
                  <a:pt x="0" y="0"/>
                </a:lnTo>
                <a:lnTo>
                  <a:pt x="0" y="1440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4"/>
          <p:cNvSpPr/>
          <p:nvPr/>
        </p:nvSpPr>
        <p:spPr>
          <a:xfrm>
            <a:off x="601079" y="5439732"/>
            <a:ext cx="3230294" cy="143510"/>
          </a:xfrm>
          <a:custGeom>
            <a:avLst/>
            <a:gdLst/>
            <a:ahLst/>
            <a:cxnLst/>
            <a:rect l="l" t="t" r="r" b="b"/>
            <a:pathLst>
              <a:path w="3499484" h="143510">
                <a:moveTo>
                  <a:pt x="0" y="143255"/>
                </a:moveTo>
                <a:lnTo>
                  <a:pt x="3499104" y="143255"/>
                </a:lnTo>
                <a:lnTo>
                  <a:pt x="349910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5"/>
          <p:cNvSpPr/>
          <p:nvPr/>
        </p:nvSpPr>
        <p:spPr>
          <a:xfrm>
            <a:off x="601196" y="4251011"/>
            <a:ext cx="0" cy="2161540"/>
          </a:xfrm>
          <a:custGeom>
            <a:avLst/>
            <a:gdLst/>
            <a:ahLst/>
            <a:cxnLst/>
            <a:rect l="l" t="t" r="r" b="b"/>
            <a:pathLst>
              <a:path h="2161540">
                <a:moveTo>
                  <a:pt x="0" y="216103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6"/>
          <p:cNvSpPr txBox="1"/>
          <p:nvPr/>
        </p:nvSpPr>
        <p:spPr>
          <a:xfrm>
            <a:off x="1750058" y="6156648"/>
            <a:ext cx="1840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172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27"/>
          <p:cNvSpPr txBox="1"/>
          <p:nvPr/>
        </p:nvSpPr>
        <p:spPr>
          <a:xfrm>
            <a:off x="4772619" y="5796349"/>
            <a:ext cx="1840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649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28"/>
          <p:cNvSpPr txBox="1"/>
          <p:nvPr/>
        </p:nvSpPr>
        <p:spPr>
          <a:xfrm>
            <a:off x="3891747" y="5436430"/>
            <a:ext cx="1840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510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29"/>
          <p:cNvSpPr txBox="1"/>
          <p:nvPr/>
        </p:nvSpPr>
        <p:spPr>
          <a:xfrm>
            <a:off x="1674091" y="5076132"/>
            <a:ext cx="18405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160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0" name="object 30"/>
          <p:cNvSpPr txBox="1"/>
          <p:nvPr/>
        </p:nvSpPr>
        <p:spPr>
          <a:xfrm>
            <a:off x="996030" y="4715832"/>
            <a:ext cx="13071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53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31"/>
          <p:cNvSpPr txBox="1"/>
          <p:nvPr/>
        </p:nvSpPr>
        <p:spPr>
          <a:xfrm>
            <a:off x="812328" y="4355533"/>
            <a:ext cx="13071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2" name="object 32"/>
          <p:cNvSpPr txBox="1"/>
          <p:nvPr/>
        </p:nvSpPr>
        <p:spPr>
          <a:xfrm>
            <a:off x="245400" y="6150170"/>
            <a:ext cx="269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18-22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33"/>
          <p:cNvSpPr txBox="1"/>
          <p:nvPr/>
        </p:nvSpPr>
        <p:spPr>
          <a:xfrm>
            <a:off x="245400" y="5790252"/>
            <a:ext cx="269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23-29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34"/>
          <p:cNvSpPr txBox="1"/>
          <p:nvPr/>
        </p:nvSpPr>
        <p:spPr>
          <a:xfrm>
            <a:off x="245400" y="5429953"/>
            <a:ext cx="269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30-39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35"/>
          <p:cNvSpPr txBox="1"/>
          <p:nvPr/>
        </p:nvSpPr>
        <p:spPr>
          <a:xfrm>
            <a:off x="245400" y="5069654"/>
            <a:ext cx="269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40-49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36"/>
          <p:cNvSpPr txBox="1"/>
          <p:nvPr/>
        </p:nvSpPr>
        <p:spPr>
          <a:xfrm>
            <a:off x="245400" y="4709482"/>
            <a:ext cx="269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50-59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37"/>
          <p:cNvSpPr txBox="1"/>
          <p:nvPr/>
        </p:nvSpPr>
        <p:spPr>
          <a:xfrm>
            <a:off x="332033" y="4349183"/>
            <a:ext cx="1828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60+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38"/>
          <p:cNvSpPr txBox="1"/>
          <p:nvPr/>
        </p:nvSpPr>
        <p:spPr>
          <a:xfrm>
            <a:off x="1428728" y="4214818"/>
            <a:ext cx="2256106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Разбивка </a:t>
            </a:r>
            <a:r>
              <a:rPr sz="1900" b="1" spc="-5" dirty="0">
                <a:latin typeface="Calibri"/>
                <a:cs typeface="Calibri"/>
              </a:rPr>
              <a:t>по</a:t>
            </a:r>
            <a:r>
              <a:rPr sz="1900" b="1" spc="-3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возрастам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6" name="object 2"/>
          <p:cNvSpPr/>
          <p:nvPr/>
        </p:nvSpPr>
        <p:spPr>
          <a:xfrm>
            <a:off x="5500694" y="1928802"/>
            <a:ext cx="487094" cy="1567180"/>
          </a:xfrm>
          <a:custGeom>
            <a:avLst/>
            <a:gdLst/>
            <a:ahLst/>
            <a:cxnLst/>
            <a:rect l="l" t="t" r="r" b="b"/>
            <a:pathLst>
              <a:path w="527685" h="1567180">
                <a:moveTo>
                  <a:pt x="0" y="1566672"/>
                </a:moveTo>
                <a:lnTo>
                  <a:pt x="527304" y="1566672"/>
                </a:lnTo>
                <a:lnTo>
                  <a:pt x="527304" y="0"/>
                </a:lnTo>
                <a:lnTo>
                  <a:pt x="0" y="0"/>
                </a:lnTo>
                <a:lnTo>
                  <a:pt x="0" y="1566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"/>
          <p:cNvSpPr/>
          <p:nvPr/>
        </p:nvSpPr>
        <p:spPr>
          <a:xfrm>
            <a:off x="5987437" y="2669467"/>
            <a:ext cx="488266" cy="826135"/>
          </a:xfrm>
          <a:custGeom>
            <a:avLst/>
            <a:gdLst/>
            <a:ahLst/>
            <a:cxnLst/>
            <a:rect l="l" t="t" r="r" b="b"/>
            <a:pathLst>
              <a:path w="528955" h="826135">
                <a:moveTo>
                  <a:pt x="0" y="826008"/>
                </a:moveTo>
                <a:lnTo>
                  <a:pt x="528827" y="826008"/>
                </a:lnTo>
                <a:lnTo>
                  <a:pt x="528827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4"/>
          <p:cNvSpPr/>
          <p:nvPr/>
        </p:nvSpPr>
        <p:spPr>
          <a:xfrm>
            <a:off x="5134933" y="3495475"/>
            <a:ext cx="1705121" cy="0"/>
          </a:xfrm>
          <a:custGeom>
            <a:avLst/>
            <a:gdLst/>
            <a:ahLst/>
            <a:cxnLst/>
            <a:rect l="l" t="t" r="r" b="b"/>
            <a:pathLst>
              <a:path w="1847214">
                <a:moveTo>
                  <a:pt x="0" y="0"/>
                </a:moveTo>
                <a:lnTo>
                  <a:pt x="184708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5"/>
          <p:cNvSpPr/>
          <p:nvPr/>
        </p:nvSpPr>
        <p:spPr>
          <a:xfrm>
            <a:off x="5134933" y="3495475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6"/>
          <p:cNvSpPr/>
          <p:nvPr/>
        </p:nvSpPr>
        <p:spPr>
          <a:xfrm>
            <a:off x="6839938" y="3495475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86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"/>
          <p:cNvSpPr txBox="1"/>
          <p:nvPr/>
        </p:nvSpPr>
        <p:spPr>
          <a:xfrm>
            <a:off x="5568875" y="2686993"/>
            <a:ext cx="3528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66%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2" name="object 11"/>
          <p:cNvSpPr txBox="1"/>
          <p:nvPr/>
        </p:nvSpPr>
        <p:spPr>
          <a:xfrm>
            <a:off x="6076766" y="2905940"/>
            <a:ext cx="3528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9"/>
          <p:cNvSpPr txBox="1"/>
          <p:nvPr/>
        </p:nvSpPr>
        <p:spPr>
          <a:xfrm>
            <a:off x="6879837" y="2071869"/>
            <a:ext cx="621121" cy="478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8300"/>
              </a:lnSpc>
            </a:pPr>
            <a:r>
              <a:rPr sz="1050" spc="-5" dirty="0">
                <a:latin typeface="Calibri"/>
                <a:cs typeface="Calibri"/>
              </a:rPr>
              <a:t>Men  Wom</a:t>
            </a:r>
            <a:r>
              <a:rPr sz="1050" spc="-10" dirty="0">
                <a:latin typeface="Calibri"/>
                <a:cs typeface="Calibri"/>
              </a:rPr>
              <a:t>e</a:t>
            </a:r>
            <a:r>
              <a:rPr sz="1050" dirty="0">
                <a:latin typeface="Calibri"/>
                <a:cs typeface="Calibri"/>
              </a:rPr>
              <a:t>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4" name="object 12"/>
          <p:cNvSpPr txBox="1"/>
          <p:nvPr/>
        </p:nvSpPr>
        <p:spPr>
          <a:xfrm>
            <a:off x="6143636" y="1357298"/>
            <a:ext cx="171156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Разбивка </a:t>
            </a:r>
            <a:r>
              <a:rPr sz="1900" b="1" spc="-5" dirty="0">
                <a:latin typeface="Calibri"/>
                <a:cs typeface="Calibri"/>
              </a:rPr>
              <a:t>по</a:t>
            </a:r>
            <a:r>
              <a:rPr sz="1900" b="1" spc="-4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полу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5" name="object 7"/>
          <p:cNvSpPr/>
          <p:nvPr/>
        </p:nvSpPr>
        <p:spPr>
          <a:xfrm>
            <a:off x="6643702" y="2143116"/>
            <a:ext cx="206165" cy="79431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"/>
          <p:cNvSpPr/>
          <p:nvPr/>
        </p:nvSpPr>
        <p:spPr>
          <a:xfrm>
            <a:off x="6643702" y="2380860"/>
            <a:ext cx="206165" cy="79431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73151"/>
                </a:lnTo>
                <a:lnTo>
                  <a:pt x="73151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4000" b="-5000"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9256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Взрослые:</a:t>
            </a:r>
            <a:endParaRPr lang="ru-RU" sz="2000" b="1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-     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42, 195 км</a:t>
            </a:r>
            <a:endParaRPr lang="ru-RU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-     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21, 0975 км</a:t>
            </a:r>
            <a:endParaRPr lang="ru-RU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-     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эстафета 2Х21,0975км</a:t>
            </a:r>
            <a:endParaRPr lang="ru-RU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   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 эстафета 4Х10 ,5 км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     3 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эко-мили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(4,8 км)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     6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эко-милей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(9,6 км)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     миля единства (1,6 км)</a:t>
            </a:r>
            <a:endParaRPr lang="ru-RU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Детские забеги:</a:t>
            </a:r>
            <a:endParaRPr lang="ru-RU" sz="2000" b="1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-     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1000 </a:t>
            </a: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м</a:t>
            </a:r>
          </a:p>
          <a:p>
            <a:pPr marL="0" indent="0">
              <a:buFontTx/>
              <a:buChar char="-"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</a:rPr>
              <a:t>      500  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м</a:t>
            </a:r>
          </a:p>
          <a:p>
            <a:pPr marL="0" indent="0">
              <a:buFontTx/>
              <a:buChar char="-"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     100 м</a:t>
            </a:r>
            <a:endParaRPr lang="ru-RU" sz="2000" dirty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"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86018" y="214290"/>
            <a:ext cx="6357982" cy="642918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uk-UA" dirty="0" smtClean="0"/>
              <a:t> </a:t>
            </a:r>
            <a:r>
              <a:rPr lang="uk-UA" b="1" dirty="0" smtClean="0"/>
              <a:t>Дистанции</a:t>
            </a:r>
            <a:endParaRPr lang="uk-UA" b="1" dirty="0"/>
          </a:p>
        </p:txBody>
      </p:sp>
      <p:pic>
        <p:nvPicPr>
          <p:cNvPr id="7" name="Рисунок 6" descr="2G3A4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928670"/>
            <a:ext cx="5214942" cy="34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3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56" y="142852"/>
            <a:ext cx="6072198" cy="984629"/>
          </a:xfrm>
          <a:prstGeom prst="rect">
            <a:avLst/>
          </a:prstGeom>
        </p:spPr>
        <p:txBody>
          <a:bodyPr vert="horz" wrap="square" lIns="0" tIns="304546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lang="ru-RU" b="1" spc="-5" dirty="0" smtClean="0">
                <a:solidFill>
                  <a:schemeClr val="accent1">
                    <a:lumMod val="75000"/>
                  </a:schemeClr>
                </a:solidFill>
              </a:rPr>
              <a:t>ПРИЗОВОЙ ФОНД</a:t>
            </a:r>
            <a:endParaRPr b="1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2984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Общий призовой фонд – 309 000 </a:t>
            </a:r>
            <a:r>
              <a:rPr lang="ru-RU" sz="2000" b="1" dirty="0" err="1" smtClean="0"/>
              <a:t>грн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Денежное вознаграждение на дистанции 42,195 км с 1 по 15 место. </a:t>
            </a:r>
          </a:p>
          <a:p>
            <a:r>
              <a:rPr lang="ru-RU" sz="2000" dirty="0" smtClean="0"/>
              <a:t>За первое место 15 000 </a:t>
            </a:r>
            <a:r>
              <a:rPr lang="ru-RU" sz="2000" dirty="0" err="1" smtClean="0"/>
              <a:t>грн</a:t>
            </a:r>
            <a:r>
              <a:rPr lang="ru-RU" sz="2000" dirty="0" smtClean="0"/>
              <a:t>.</a:t>
            </a:r>
          </a:p>
          <a:p>
            <a:r>
              <a:rPr lang="uk-UA" sz="2000" dirty="0" err="1" smtClean="0"/>
              <a:t>Денежное</a:t>
            </a:r>
            <a:r>
              <a:rPr lang="uk-UA" sz="2000" dirty="0" smtClean="0"/>
              <a:t> </a:t>
            </a:r>
            <a:r>
              <a:rPr lang="uk-UA" sz="2000" dirty="0" err="1" smtClean="0"/>
              <a:t>возн</a:t>
            </a:r>
            <a:r>
              <a:rPr lang="ru-RU" sz="2000" dirty="0" err="1" smtClean="0"/>
              <a:t>аграждение</a:t>
            </a:r>
            <a:r>
              <a:rPr lang="ru-RU" sz="2000" dirty="0" smtClean="0"/>
              <a:t> на дистанции 21,0975 км, в марафонских эстафетах и в возрастных категориях на 42,195 км.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Бонус  за время на марафоне </a:t>
            </a:r>
            <a:r>
              <a:rPr lang="ru-RU" sz="2000" dirty="0" smtClean="0"/>
              <a:t>: мужчины – меньше 2:20:00, женщины из 3:00:00 – 10 000 </a:t>
            </a:r>
            <a:r>
              <a:rPr lang="ru-RU" sz="2000" dirty="0" err="1" smtClean="0"/>
              <a:t>грн</a:t>
            </a:r>
            <a:endParaRPr lang="ru-RU" sz="2000" dirty="0" smtClean="0"/>
          </a:p>
          <a:p>
            <a:r>
              <a:rPr lang="ru-RU" sz="2000" b="1" dirty="0" smtClean="0"/>
              <a:t>Бонус  за время на </a:t>
            </a:r>
            <a:r>
              <a:rPr lang="ru-RU" sz="2000" b="1" dirty="0" err="1" smtClean="0"/>
              <a:t>полумарафоне</a:t>
            </a:r>
            <a:r>
              <a:rPr lang="ru-RU" sz="2000" b="1" dirty="0" smtClean="0"/>
              <a:t> 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мужчин  меньше 1:10:00,  женщины </a:t>
            </a:r>
          </a:p>
          <a:p>
            <a:r>
              <a:rPr lang="ru-RU" sz="2000" dirty="0" smtClean="0"/>
              <a:t>из 1:20:00– 5 000 </a:t>
            </a:r>
            <a:r>
              <a:rPr lang="ru-RU" sz="2000" dirty="0" err="1" smtClean="0"/>
              <a:t>грн</a:t>
            </a:r>
            <a:endParaRPr lang="ru-RU" sz="2000" dirty="0" smtClean="0"/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мотивация всех категорий участников</a:t>
            </a:r>
          </a:p>
          <a:p>
            <a:r>
              <a:rPr lang="ru-RU" sz="2000" dirty="0" smtClean="0"/>
              <a:t>для участия и дальнейшего развития.</a:t>
            </a:r>
          </a:p>
          <a:p>
            <a:r>
              <a:rPr lang="ru-RU" sz="2000" dirty="0" smtClean="0"/>
              <a:t>Призы от партнеров и спонсоров</a:t>
            </a:r>
          </a:p>
          <a:p>
            <a:r>
              <a:rPr lang="ru-RU" sz="2000" dirty="0" smtClean="0"/>
              <a:t>на дистанциях-спутниках.</a:t>
            </a:r>
          </a:p>
          <a:p>
            <a:endParaRPr lang="ru-RU" dirty="0"/>
          </a:p>
        </p:txBody>
      </p:sp>
      <p:pic>
        <p:nvPicPr>
          <p:cNvPr id="11" name="Рисунок 10" descr="image-0.02.01.4f68c0eb8bbc45436b96217717c2056a41d862f75fccf07904a892a909daf939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43504" y="3857626"/>
            <a:ext cx="4000496" cy="300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3143248"/>
            <a:ext cx="5330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ТРАССЫ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42312" y="1124744"/>
            <a:ext cx="8219256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Пункты гидратации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: 12 шт.  2500 ЛИТРОВ ВОДЫ для участников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Пункты питания по трассе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: 7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.  2 т фруктов + печенье + сухофрукты.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Точки с мочалками и душевые зоны: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7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шт</a:t>
            </a:r>
            <a:endParaRPr lang="ru-RU" sz="2000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Скорые помощи: 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15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шт</a:t>
            </a:r>
            <a:endParaRPr lang="ru-RU" sz="2000" dirty="0" smtClean="0">
              <a:solidFill>
                <a:schemeClr val="dk1"/>
              </a:solidFill>
              <a:ea typeface="Arial"/>
              <a:cs typeface="Arial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Массажные зоны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: 6 </a:t>
            </a:r>
            <a:r>
              <a:rPr lang="ru-RU" sz="2000" dirty="0" err="1" smtClean="0">
                <a:solidFill>
                  <a:schemeClr val="dk1"/>
                </a:solidFill>
                <a:ea typeface="Arial"/>
                <a:cs typeface="Arial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dk1"/>
                </a:solidFill>
                <a:ea typeface="Arial"/>
                <a:cs typeface="Arial"/>
              </a:rPr>
              <a:t>Туалеты, камеры хранения, раздевалки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</a:rPr>
              <a:t>Полиция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500042"/>
            <a:ext cx="6357982" cy="642918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uk-UA" b="1" dirty="0" err="1" smtClean="0"/>
              <a:t>Сервис</a:t>
            </a:r>
            <a:r>
              <a:rPr lang="uk-UA" b="1" dirty="0" smtClean="0"/>
              <a:t> на маршруте</a:t>
            </a:r>
            <a:endParaRPr lang="uk-UA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286124"/>
            <a:ext cx="3429024" cy="26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autostat.ru/application/includes/uploadIMG/3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4272558" cy="28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43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984629"/>
          </a:xfrm>
          <a:prstGeom prst="rect">
            <a:avLst/>
          </a:prstGeom>
        </p:spPr>
        <p:txBody>
          <a:bodyPr vert="horz" wrap="square" lIns="0" tIns="304546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b="1" spc="-10" smtClean="0">
                <a:solidFill>
                  <a:schemeClr val="accent1">
                    <a:lumMod val="75000"/>
                  </a:schemeClr>
                </a:solidFill>
              </a:rPr>
              <a:t>Волонтеры</a:t>
            </a:r>
            <a:endParaRPr b="1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034" y="1785926"/>
            <a:ext cx="4857784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Количество волонтеров: </a:t>
            </a:r>
            <a:r>
              <a:rPr sz="2400" spc="-5" dirty="0">
                <a:latin typeface="Calibri"/>
                <a:cs typeface="Calibri"/>
              </a:rPr>
              <a:t>200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чел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b="1" spc="-10" dirty="0">
                <a:latin typeface="Calibri"/>
                <a:cs typeface="Calibri"/>
              </a:rPr>
              <a:t>Категории: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500"/>
              </a:spcBef>
              <a:buChar char="-"/>
              <a:tabLst>
                <a:tab pos="140970" algn="l"/>
              </a:tabLst>
            </a:pPr>
            <a:r>
              <a:rPr sz="2400" spc="-5" dirty="0">
                <a:latin typeface="Calibri"/>
                <a:cs typeface="Calibri"/>
              </a:rPr>
              <a:t>Маршалы </a:t>
            </a:r>
            <a:r>
              <a:rPr sz="2400" spc="-10" dirty="0">
                <a:latin typeface="Calibri"/>
                <a:cs typeface="Calibri"/>
              </a:rPr>
              <a:t>на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дистанции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490"/>
              </a:spcBef>
              <a:buChar char="-"/>
              <a:tabLst>
                <a:tab pos="140970" algn="l"/>
              </a:tabLst>
            </a:pPr>
            <a:r>
              <a:rPr sz="2400" spc="-5" dirty="0">
                <a:latin typeface="Calibri"/>
                <a:cs typeface="Calibri"/>
              </a:rPr>
              <a:t>Пункты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питания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505"/>
              </a:spcBef>
              <a:buChar char="-"/>
              <a:tabLst>
                <a:tab pos="140970" algn="l"/>
              </a:tabLst>
            </a:pPr>
            <a:r>
              <a:rPr sz="2400" spc="-40" dirty="0" err="1" smtClean="0">
                <a:latin typeface="Calibri"/>
                <a:cs typeface="Calibri"/>
              </a:rPr>
              <a:t>Точки</a:t>
            </a:r>
            <a:r>
              <a:rPr lang="uk-UA" sz="2400" spc="-40" dirty="0" smtClean="0">
                <a:latin typeface="Calibri"/>
                <a:cs typeface="Calibri"/>
              </a:rPr>
              <a:t> </a:t>
            </a:r>
            <a:r>
              <a:rPr lang="uk-UA" sz="2400" spc="-40" dirty="0" err="1" smtClean="0">
                <a:latin typeface="Calibri"/>
                <a:cs typeface="Calibri"/>
              </a:rPr>
              <a:t>гидратации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500"/>
              </a:spcBef>
              <a:buChar char="-"/>
              <a:tabLst>
                <a:tab pos="140970" algn="l"/>
              </a:tabLst>
            </a:pPr>
            <a:r>
              <a:rPr sz="2400" spc="-15" dirty="0">
                <a:latin typeface="Calibri"/>
                <a:cs typeface="Calibri"/>
              </a:rPr>
              <a:t>Мед </a:t>
            </a:r>
            <a:r>
              <a:rPr sz="2400" spc="-5" dirty="0">
                <a:latin typeface="Calibri"/>
                <a:cs typeface="Calibri"/>
              </a:rPr>
              <a:t>помощь </a:t>
            </a:r>
            <a:r>
              <a:rPr sz="2400" spc="-10" dirty="0">
                <a:latin typeface="Calibri"/>
                <a:cs typeface="Calibri"/>
              </a:rPr>
              <a:t>на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дистанции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490"/>
              </a:spcBef>
              <a:buChar char="-"/>
              <a:tabLst>
                <a:tab pos="140970" algn="l"/>
              </a:tabLst>
            </a:pPr>
            <a:r>
              <a:rPr sz="2400" spc="-10" dirty="0">
                <a:latin typeface="Calibri"/>
                <a:cs typeface="Calibri"/>
              </a:rPr>
              <a:t>Стартовый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коридор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505"/>
              </a:spcBef>
              <a:buChar char="-"/>
              <a:tabLst>
                <a:tab pos="140970" algn="l"/>
              </a:tabLst>
            </a:pPr>
            <a:r>
              <a:rPr sz="2400" spc="-5" dirty="0">
                <a:latin typeface="Calibri"/>
                <a:cs typeface="Calibri"/>
              </a:rPr>
              <a:t>Камеры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хранения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500"/>
              </a:spcBef>
              <a:buChar char="-"/>
              <a:tabLst>
                <a:tab pos="140970" algn="l"/>
              </a:tabLst>
            </a:pPr>
            <a:r>
              <a:rPr sz="2400" spc="-5" dirty="0">
                <a:latin typeface="Calibri"/>
                <a:cs typeface="Calibri"/>
              </a:rPr>
              <a:t>Информационная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зона</a:t>
            </a:r>
            <a:endParaRPr sz="2400" dirty="0">
              <a:latin typeface="Calibri"/>
              <a:cs typeface="Calibri"/>
            </a:endParaRPr>
          </a:p>
          <a:p>
            <a:pPr marL="140335" indent="-127635">
              <a:lnSpc>
                <a:spcPct val="100000"/>
              </a:lnSpc>
              <a:spcBef>
                <a:spcPts val="490"/>
              </a:spcBef>
              <a:buChar char="-"/>
              <a:tabLst>
                <a:tab pos="14097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Пресс</a:t>
            </a:r>
            <a:r>
              <a:rPr lang="ru-RU" sz="2400" spc="-5" dirty="0" smtClean="0">
                <a:latin typeface="Calibri"/>
                <a:cs typeface="Calibri"/>
              </a:rPr>
              <a:t>- </a:t>
            </a:r>
            <a:r>
              <a:rPr sz="2400" spc="-9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центр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9256" y="1272158"/>
            <a:ext cx="3373135" cy="2156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 descr="FB_IMG_14639952366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143380"/>
            <a:ext cx="4415151" cy="233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85728"/>
            <a:ext cx="8229600" cy="984629"/>
          </a:xfrm>
          <a:prstGeom prst="rect">
            <a:avLst/>
          </a:prstGeom>
        </p:spPr>
        <p:txBody>
          <a:bodyPr vert="horz" wrap="square" lIns="0" tIns="304546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lang="ru-RU" b="1" spc="-5" dirty="0" smtClean="0">
                <a:solidFill>
                  <a:schemeClr val="accent1">
                    <a:lumMod val="75000"/>
                  </a:schemeClr>
                </a:solidFill>
              </a:rPr>
              <a:t>Поддержка участников</a:t>
            </a:r>
            <a:endParaRPr b="1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1736" y="1643050"/>
            <a:ext cx="578647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Количество зрителей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марафонском </a:t>
            </a:r>
            <a:r>
              <a:rPr sz="2800" spc="-20" dirty="0">
                <a:latin typeface="Calibri"/>
                <a:cs typeface="Calibri"/>
              </a:rPr>
              <a:t>городке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5">
                <a:latin typeface="Calibri"/>
                <a:cs typeface="Calibri"/>
              </a:rPr>
              <a:t>по  </a:t>
            </a:r>
            <a:r>
              <a:rPr sz="2800" spc="-5" smtClean="0">
                <a:latin typeface="Calibri"/>
                <a:cs typeface="Calibri"/>
              </a:rPr>
              <a:t>маршруту:</a:t>
            </a:r>
            <a:endParaRPr lang="ru-RU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uk-UA" sz="9600" dirty="0" smtClean="0">
                <a:solidFill>
                  <a:srgbClr val="FF0000"/>
                </a:solidFill>
                <a:latin typeface="Calibri"/>
                <a:cs typeface="Calibri"/>
              </a:rPr>
              <a:t>10 000 </a:t>
            </a:r>
            <a:r>
              <a:rPr lang="uk-UA" sz="9600" dirty="0" err="1" smtClean="0">
                <a:solidFill>
                  <a:srgbClr val="FF0000"/>
                </a:solidFill>
                <a:latin typeface="Calibri"/>
                <a:cs typeface="Calibri"/>
              </a:rPr>
              <a:t>чел</a:t>
            </a:r>
            <a:endParaRPr lang="uk-UA" sz="9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sz="2800" dirty="0" err="1" smtClean="0">
                <a:latin typeface="Calibri"/>
                <a:cs typeface="Calibri"/>
              </a:rPr>
              <a:t>Количество</a:t>
            </a:r>
            <a:r>
              <a:rPr lang="uk-UA" sz="2800" dirty="0" smtClean="0">
                <a:latin typeface="Calibri"/>
                <a:cs typeface="Calibri"/>
              </a:rPr>
              <a:t> </a:t>
            </a:r>
            <a:r>
              <a:rPr lang="uk-UA" sz="2800" dirty="0" err="1" smtClean="0">
                <a:latin typeface="Calibri"/>
                <a:cs typeface="Calibri"/>
              </a:rPr>
              <a:t>фан-зон</a:t>
            </a:r>
            <a:r>
              <a:rPr lang="uk-UA" sz="2800" dirty="0" smtClean="0">
                <a:latin typeface="Calibri"/>
                <a:cs typeface="Calibri"/>
              </a:rPr>
              <a:t> по маршруту 10 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Рисунок 6" descr="2G3A4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333352"/>
            <a:ext cx="3786214" cy="2524648"/>
          </a:xfrm>
          <a:prstGeom prst="rect">
            <a:avLst/>
          </a:prstGeom>
        </p:spPr>
      </p:pic>
      <p:pic>
        <p:nvPicPr>
          <p:cNvPr id="9" name="Рисунок 8" descr="2G3A4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175" y="4286256"/>
            <a:ext cx="3856845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56031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305435">
              <a:lnSpc>
                <a:spcPct val="100000"/>
              </a:lnSpc>
            </a:pPr>
            <a:r>
              <a:rPr lang="en-US" b="1" spc="-5" dirty="0" smtClean="0">
                <a:solidFill>
                  <a:schemeClr val="accent1">
                    <a:lumMod val="75000"/>
                  </a:schemeClr>
                </a:solidFill>
              </a:rPr>
              <a:t>PR-</a:t>
            </a:r>
            <a:r>
              <a:rPr lang="uk-UA" b="1" spc="-5" dirty="0" smtClean="0">
                <a:solidFill>
                  <a:schemeClr val="accent1">
                    <a:lumMod val="75000"/>
                  </a:schemeClr>
                </a:solidFill>
              </a:rPr>
              <a:t>КОМПАНИЯ</a:t>
            </a:r>
            <a:endParaRPr b="1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348" y="1643050"/>
            <a:ext cx="4924278" cy="401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Цели:</a:t>
            </a:r>
            <a:endParaRPr sz="24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Arial Narrow"/>
                <a:cs typeface="Arial Narrow"/>
              </a:rPr>
              <a:t>Освещение</a:t>
            </a:r>
            <a:r>
              <a:rPr sz="2400" spc="-100" dirty="0">
                <a:latin typeface="Arial Narrow"/>
                <a:cs typeface="Arial Narrow"/>
              </a:rPr>
              <a:t> </a:t>
            </a:r>
            <a:r>
              <a:rPr lang="ru-RU" sz="2400" spc="-100" dirty="0" smtClean="0">
                <a:latin typeface="Arial Narrow"/>
                <a:cs typeface="Arial Narrow"/>
              </a:rPr>
              <a:t> м</a:t>
            </a:r>
            <a:r>
              <a:rPr sz="2400" dirty="0" err="1" smtClean="0">
                <a:latin typeface="Arial Narrow"/>
                <a:cs typeface="Arial Narrow"/>
              </a:rPr>
              <a:t>арафона</a:t>
            </a:r>
            <a:r>
              <a:rPr lang="ru-RU" sz="2400" dirty="0" smtClean="0">
                <a:latin typeface="Arial Narrow"/>
                <a:cs typeface="Arial Narrow"/>
              </a:rPr>
              <a:t>;</a:t>
            </a:r>
            <a:endParaRPr sz="2400" dirty="0">
              <a:latin typeface="Arial Narrow"/>
              <a:cs typeface="Arial Narrow"/>
            </a:endParaRPr>
          </a:p>
          <a:p>
            <a:pPr marL="355600" marR="1778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Arial Narrow"/>
                <a:cs typeface="Arial Narrow"/>
              </a:rPr>
              <a:t>Продвижение</a:t>
            </a:r>
            <a:r>
              <a:rPr sz="2400" dirty="0">
                <a:latin typeface="Arial Narrow"/>
                <a:cs typeface="Arial Narrow"/>
              </a:rPr>
              <a:t> </a:t>
            </a:r>
            <a:r>
              <a:rPr lang="ru-RU" sz="2400" dirty="0">
                <a:latin typeface="Arial Narrow"/>
                <a:cs typeface="Arial Narrow"/>
              </a:rPr>
              <a:t>М</a:t>
            </a:r>
            <a:r>
              <a:rPr sz="2400" dirty="0" err="1" smtClean="0">
                <a:latin typeface="Arial Narrow"/>
                <a:cs typeface="Arial Narrow"/>
              </a:rPr>
              <a:t>арафона</a:t>
            </a:r>
            <a:r>
              <a:rPr sz="2400" dirty="0" smtClean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как знакового события</a:t>
            </a:r>
            <a:r>
              <a:rPr sz="2400" spc="-17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в  спортивной </a:t>
            </a:r>
            <a:r>
              <a:rPr sz="2400" dirty="0" err="1">
                <a:latin typeface="Arial Narrow"/>
                <a:cs typeface="Arial Narrow"/>
              </a:rPr>
              <a:t>жизни</a:t>
            </a:r>
            <a:r>
              <a:rPr sz="2400" spc="-125" dirty="0">
                <a:latin typeface="Arial Narrow"/>
                <a:cs typeface="Arial Narrow"/>
              </a:rPr>
              <a:t> </a:t>
            </a:r>
            <a:r>
              <a:rPr sz="2400" dirty="0" err="1" smtClean="0">
                <a:latin typeface="Arial Narrow"/>
                <a:cs typeface="Arial Narrow"/>
              </a:rPr>
              <a:t>города</a:t>
            </a:r>
            <a:r>
              <a:rPr lang="ru-RU" sz="2400" dirty="0">
                <a:latin typeface="Arial Narrow"/>
                <a:cs typeface="Arial Narrow"/>
              </a:rPr>
              <a:t>;</a:t>
            </a:r>
            <a:endParaRPr lang="uk-UA" sz="2400" dirty="0" smtClean="0">
              <a:latin typeface="Arial Narrow"/>
              <a:cs typeface="Arial Narrow"/>
            </a:endParaRPr>
          </a:p>
          <a:p>
            <a:pPr marL="355600" marR="1778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uk-UA" sz="2400" dirty="0" err="1" smtClean="0">
                <a:latin typeface="Arial Narrow"/>
                <a:cs typeface="Arial Narrow"/>
              </a:rPr>
              <a:t>Освещение</a:t>
            </a:r>
            <a:r>
              <a:rPr lang="uk-UA" sz="2400" dirty="0" smtClean="0">
                <a:latin typeface="Arial Narrow"/>
                <a:cs typeface="Arial Narrow"/>
              </a:rPr>
              <a:t> </a:t>
            </a:r>
            <a:r>
              <a:rPr lang="uk-UA" sz="2400" dirty="0" err="1" smtClean="0">
                <a:latin typeface="Arial Narrow"/>
                <a:cs typeface="Arial Narrow"/>
              </a:rPr>
              <a:t>историй</a:t>
            </a:r>
            <a:r>
              <a:rPr lang="uk-UA" sz="2400" dirty="0" smtClean="0">
                <a:latin typeface="Arial Narrow"/>
                <a:cs typeface="Arial Narrow"/>
              </a:rPr>
              <a:t> </a:t>
            </a:r>
            <a:r>
              <a:rPr lang="uk-UA" sz="2400" dirty="0" err="1" smtClean="0">
                <a:latin typeface="Arial Narrow"/>
                <a:cs typeface="Arial Narrow"/>
              </a:rPr>
              <a:t>легкоатлетов</a:t>
            </a:r>
            <a:r>
              <a:rPr lang="uk-UA" sz="2400" dirty="0" smtClean="0">
                <a:latin typeface="Arial Narrow"/>
                <a:cs typeface="Arial Narrow"/>
              </a:rPr>
              <a:t> </a:t>
            </a:r>
            <a:r>
              <a:rPr lang="uk-UA" sz="2400" dirty="0" err="1" smtClean="0">
                <a:latin typeface="Arial Narrow"/>
                <a:cs typeface="Arial Narrow"/>
              </a:rPr>
              <a:t>Днепра</a:t>
            </a:r>
            <a:r>
              <a:rPr lang="uk-UA" sz="2400" dirty="0">
                <a:latin typeface="Arial Narrow"/>
                <a:cs typeface="Arial Narrow"/>
              </a:rPr>
              <a:t>;</a:t>
            </a:r>
            <a:endParaRPr lang="uk-UA" sz="2400" dirty="0" smtClean="0">
              <a:latin typeface="Arial Narrow"/>
              <a:cs typeface="Arial Narrow"/>
            </a:endParaRPr>
          </a:p>
          <a:p>
            <a:pPr marL="355600" marR="1778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uk-UA" sz="2400" dirty="0" err="1" smtClean="0">
                <a:latin typeface="Arial Narrow"/>
                <a:cs typeface="Arial Narrow"/>
              </a:rPr>
              <a:t>Популяризация</a:t>
            </a:r>
            <a:r>
              <a:rPr lang="uk-UA" sz="2400" dirty="0" smtClean="0">
                <a:latin typeface="Arial Narrow"/>
                <a:cs typeface="Arial Narrow"/>
              </a:rPr>
              <a:t> </a:t>
            </a:r>
            <a:r>
              <a:rPr lang="uk-UA" sz="2400" dirty="0" err="1" smtClean="0">
                <a:latin typeface="Arial Narrow"/>
                <a:cs typeface="Arial Narrow"/>
              </a:rPr>
              <a:t>спорта</a:t>
            </a:r>
            <a:r>
              <a:rPr lang="uk-UA" sz="2400" dirty="0" smtClean="0">
                <a:latin typeface="Arial Narrow"/>
                <a:cs typeface="Arial Narrow"/>
              </a:rPr>
              <a:t>, </a:t>
            </a:r>
            <a:r>
              <a:rPr lang="uk-UA" sz="2400" dirty="0" err="1" smtClean="0">
                <a:latin typeface="Arial Narrow"/>
                <a:cs typeface="Arial Narrow"/>
              </a:rPr>
              <a:t>бега</a:t>
            </a:r>
            <a:r>
              <a:rPr lang="uk-UA" sz="2400" dirty="0" smtClean="0">
                <a:latin typeface="Arial Narrow"/>
                <a:cs typeface="Arial Narrow"/>
              </a:rPr>
              <a:t> и здорового образа </a:t>
            </a:r>
            <a:r>
              <a:rPr lang="uk-UA" sz="2400" dirty="0" err="1" smtClean="0">
                <a:latin typeface="Arial Narrow"/>
                <a:cs typeface="Arial Narrow"/>
              </a:rPr>
              <a:t>жизни</a:t>
            </a:r>
            <a:r>
              <a:rPr lang="uk-UA" sz="2400" dirty="0">
                <a:latin typeface="Arial Narrow"/>
                <a:cs typeface="Arial Narrow"/>
              </a:rPr>
              <a:t>;</a:t>
            </a:r>
            <a:endParaRPr sz="24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uk-UA" sz="2400" dirty="0" err="1" smtClean="0">
                <a:latin typeface="Arial Narrow"/>
                <a:cs typeface="Arial Narrow"/>
              </a:rPr>
              <a:t>Рейтингов</a:t>
            </a:r>
            <a:r>
              <a:rPr lang="ru-RU" sz="2400" dirty="0" err="1" smtClean="0">
                <a:latin typeface="Arial Narrow"/>
                <a:cs typeface="Arial Narrow"/>
              </a:rPr>
              <a:t>ые</a:t>
            </a:r>
            <a:r>
              <a:rPr lang="ru-RU" sz="2400" dirty="0" smtClean="0">
                <a:latin typeface="Arial Narrow"/>
                <a:cs typeface="Arial Narrow"/>
              </a:rPr>
              <a:t> </a:t>
            </a:r>
            <a:r>
              <a:rPr sz="2400" dirty="0" smtClean="0">
                <a:latin typeface="Arial Narrow"/>
                <a:cs typeface="Arial Narrow"/>
              </a:rPr>
              <a:t>СМИ</a:t>
            </a:r>
            <a:r>
              <a:rPr lang="ru-RU" sz="2400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3989" y="1625347"/>
            <a:ext cx="2989267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1934" y="1928802"/>
            <a:ext cx="4881255" cy="381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480" y="323215"/>
            <a:ext cx="714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>
                <a:solidFill>
                  <a:schemeClr val="accent1">
                    <a:lumMod val="75000"/>
                  </a:schemeClr>
                </a:solidFill>
              </a:rPr>
              <a:t>Dnipro </a:t>
            </a:r>
            <a:r>
              <a:rPr lang="en-US" b="1" spc="-5" dirty="0" smtClean="0">
                <a:solidFill>
                  <a:schemeClr val="accent1">
                    <a:lumMod val="75000"/>
                  </a:schemeClr>
                </a:solidFill>
              </a:rPr>
              <a:t>Eco </a:t>
            </a:r>
            <a:r>
              <a:rPr b="1" spc="-10" smtClean="0">
                <a:solidFill>
                  <a:schemeClr val="accent1">
                    <a:lumMod val="75000"/>
                  </a:schemeClr>
                </a:solidFill>
              </a:rPr>
              <a:t>Sport </a:t>
            </a:r>
            <a:r>
              <a:rPr b="1" spc="-5" smtClean="0">
                <a:solidFill>
                  <a:schemeClr val="accent1">
                    <a:lumMod val="75000"/>
                  </a:schemeClr>
                </a:solidFill>
              </a:rPr>
              <a:t>Expo</a:t>
            </a:r>
            <a:endParaRPr b="1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58" y="1643050"/>
            <a:ext cx="3714776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479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Дата проведения: </a:t>
            </a:r>
            <a:endParaRPr lang="ru-RU" sz="2200" b="1" spc="-5" dirty="0" smtClean="0">
              <a:latin typeface="Calibri"/>
              <a:cs typeface="Calibri"/>
            </a:endParaRPr>
          </a:p>
          <a:p>
            <a:pPr marL="12700" marR="224790">
              <a:lnSpc>
                <a:spcPct val="100000"/>
              </a:lnSpc>
            </a:pPr>
            <a:r>
              <a:rPr lang="en-US" sz="2200" dirty="0" smtClean="0">
                <a:latin typeface="Calibri"/>
                <a:cs typeface="Calibri"/>
              </a:rPr>
              <a:t>24 </a:t>
            </a:r>
            <a:r>
              <a:rPr lang="ru-RU" sz="2200" dirty="0" smtClean="0">
                <a:latin typeface="Calibri"/>
                <a:cs typeface="Calibri"/>
              </a:rPr>
              <a:t>сентября </a:t>
            </a:r>
            <a:r>
              <a:rPr sz="2200" dirty="0" smtClean="0">
                <a:latin typeface="Calibri"/>
                <a:cs typeface="Calibri"/>
              </a:rPr>
              <a:t>2016</a:t>
            </a:r>
            <a:endParaRPr lang="ru-RU" sz="2200" dirty="0" smtClean="0">
              <a:latin typeface="Calibri"/>
              <a:cs typeface="Calibri"/>
            </a:endParaRPr>
          </a:p>
          <a:p>
            <a:pPr marL="12700" marR="224790">
              <a:lnSpc>
                <a:spcPct val="100000"/>
              </a:lnSpc>
            </a:pPr>
            <a:endParaRPr lang="ru-RU" sz="2200" dirty="0" smtClean="0">
              <a:latin typeface="Calibri"/>
              <a:cs typeface="Calibri"/>
            </a:endParaRPr>
          </a:p>
          <a:p>
            <a:pPr marL="12700" marR="224790">
              <a:lnSpc>
                <a:spcPct val="100000"/>
              </a:lnSpc>
            </a:pPr>
            <a:r>
              <a:rPr sz="2200" b="1" spc="-5" dirty="0" err="1" smtClean="0">
                <a:latin typeface="Calibri"/>
                <a:cs typeface="Calibri"/>
              </a:rPr>
              <a:t>Посетители</a:t>
            </a: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spc="-10" dirty="0" err="1">
                <a:latin typeface="Calibri"/>
                <a:cs typeface="Calibri"/>
              </a:rPr>
              <a:t>больше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lang="ru-RU" sz="2200" dirty="0" smtClean="0">
                <a:latin typeface="Calibri"/>
                <a:cs typeface="Calibri"/>
              </a:rPr>
              <a:t>2</a:t>
            </a:r>
            <a:r>
              <a:rPr sz="2200" dirty="0" smtClean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000  </a:t>
            </a:r>
            <a:r>
              <a:rPr sz="2200" spc="-5" dirty="0">
                <a:latin typeface="Calibri"/>
                <a:cs typeface="Calibri"/>
              </a:rPr>
              <a:t>Экспоненты </a:t>
            </a:r>
            <a:r>
              <a:rPr sz="2200" dirty="0">
                <a:latin typeface="Calibri"/>
                <a:cs typeface="Calibri"/>
              </a:rPr>
              <a:t>(участники):  </a:t>
            </a:r>
            <a:r>
              <a:rPr sz="2200" spc="-10" dirty="0">
                <a:latin typeface="Calibri"/>
                <a:cs typeface="Calibri"/>
              </a:rPr>
              <a:t>производители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спортивной </a:t>
            </a:r>
            <a:r>
              <a:rPr sz="2200" spc="-20" dirty="0">
                <a:latin typeface="Calibri"/>
                <a:cs typeface="Calibri"/>
              </a:rPr>
              <a:t>одежды,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экипировки  и </a:t>
            </a:r>
            <a:r>
              <a:rPr sz="2200" spc="-10" dirty="0">
                <a:latin typeface="Calibri"/>
                <a:cs typeface="Calibri"/>
              </a:rPr>
              <a:t>гаджетов, </a:t>
            </a:r>
            <a:r>
              <a:rPr sz="2200" dirty="0">
                <a:latin typeface="Calibri"/>
                <a:cs typeface="Calibri"/>
              </a:rPr>
              <a:t>спортивные  </a:t>
            </a:r>
            <a:r>
              <a:rPr sz="2200" dirty="0" err="1">
                <a:latin typeface="Calibri"/>
                <a:cs typeface="Calibri"/>
              </a:rPr>
              <a:t>организации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lang="uk-UA" sz="220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 marR="12573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На </a:t>
            </a:r>
            <a:r>
              <a:rPr sz="2200" spc="-5" dirty="0">
                <a:latin typeface="Calibri"/>
                <a:cs typeface="Calibri"/>
              </a:rPr>
              <a:t>выставке </a:t>
            </a:r>
            <a:r>
              <a:rPr sz="2200" spc="-10" dirty="0">
                <a:latin typeface="Calibri"/>
                <a:cs typeface="Calibri"/>
              </a:rPr>
              <a:t>происходит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выдача  стартовых </a:t>
            </a:r>
            <a:r>
              <a:rPr sz="2200" spc="-10" dirty="0">
                <a:latin typeface="Calibri"/>
                <a:cs typeface="Calibri"/>
              </a:rPr>
              <a:t>пакетов </a:t>
            </a:r>
            <a:r>
              <a:rPr sz="2200" dirty="0">
                <a:latin typeface="Calibri"/>
                <a:cs typeface="Calibri"/>
              </a:rPr>
              <a:t>для  </a:t>
            </a:r>
            <a:r>
              <a:rPr sz="2200" spc="-5" dirty="0">
                <a:latin typeface="Calibri"/>
                <a:cs typeface="Calibri"/>
              </a:rPr>
              <a:t>участников.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166" y="28417"/>
            <a:ext cx="7358114" cy="1288686"/>
          </a:xfrm>
          <a:prstGeom prst="rect">
            <a:avLst/>
          </a:prstGeom>
        </p:spPr>
        <p:txBody>
          <a:bodyPr vert="horz" wrap="square" lIns="0" tIns="300863" rIns="0" bIns="0" rtlCol="0">
            <a:spAutoFit/>
          </a:bodyPr>
          <a:lstStyle/>
          <a:p>
            <a:pPr marL="361950">
              <a:lnSpc>
                <a:spcPct val="100000"/>
              </a:lnSpc>
            </a:pPr>
            <a:r>
              <a:rPr lang="ru-RU" sz="3200" b="1" spc="-1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b="1" spc="-10" dirty="0" smtClean="0">
                <a:solidFill>
                  <a:schemeClr val="accent1">
                    <a:lumMod val="75000"/>
                  </a:schemeClr>
                </a:solidFill>
              </a:rPr>
              <a:t>ткрытые бесплатные тренировки «Убежим от дивана»</a:t>
            </a:r>
            <a:endParaRPr sz="3200" b="1"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786" y="1714488"/>
            <a:ext cx="4449716" cy="2398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Arial Narrow"/>
                <a:cs typeface="Arial Narrow"/>
              </a:rPr>
              <a:t>Бесплатные  открытые тренировки </a:t>
            </a:r>
            <a:r>
              <a:rPr sz="2000" b="1" dirty="0" err="1" smtClean="0">
                <a:latin typeface="Arial Narrow"/>
                <a:cs typeface="Arial Narrow"/>
              </a:rPr>
              <a:t>это</a:t>
            </a:r>
            <a:r>
              <a:rPr sz="2000" b="1" dirty="0">
                <a:latin typeface="Arial Narrow"/>
                <a:cs typeface="Arial Narrow"/>
              </a:rPr>
              <a:t>: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-"/>
              <a:tabLst>
                <a:tab pos="139700" algn="l"/>
              </a:tabLst>
            </a:pPr>
            <a:r>
              <a:rPr lang="ru-RU" sz="2000" dirty="0" smtClean="0">
                <a:latin typeface="Arial Narrow"/>
                <a:cs typeface="Arial Narrow"/>
              </a:rPr>
              <a:t> 7</a:t>
            </a:r>
            <a:r>
              <a:rPr sz="2000" dirty="0" smtClean="0">
                <a:latin typeface="Arial Narrow"/>
                <a:cs typeface="Arial Narrow"/>
              </a:rPr>
              <a:t> </a:t>
            </a:r>
            <a:r>
              <a:rPr sz="2000" dirty="0" err="1">
                <a:latin typeface="Arial Narrow"/>
                <a:cs typeface="Arial Narrow"/>
              </a:rPr>
              <a:t>бесплатных</a:t>
            </a:r>
            <a:r>
              <a:rPr sz="2000" spc="-100" dirty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тренировок</a:t>
            </a:r>
            <a:r>
              <a:rPr lang="ru-RU" sz="2000" dirty="0" smtClean="0">
                <a:latin typeface="Arial Narrow"/>
                <a:cs typeface="Arial Narrow"/>
              </a:rPr>
              <a:t>;</a:t>
            </a:r>
            <a:endParaRPr sz="2000" dirty="0">
              <a:latin typeface="Arial Narrow"/>
              <a:cs typeface="Arial Narrow"/>
            </a:endParaRPr>
          </a:p>
          <a:p>
            <a:pPr marL="139065" indent="-126364">
              <a:lnSpc>
                <a:spcPct val="100000"/>
              </a:lnSpc>
              <a:spcBef>
                <a:spcPts val="480"/>
              </a:spcBef>
              <a:buChar char="-"/>
              <a:tabLst>
                <a:tab pos="139700" algn="l"/>
              </a:tabLst>
            </a:pPr>
            <a:r>
              <a:rPr sz="2000" dirty="0">
                <a:latin typeface="Arial Narrow"/>
                <a:cs typeface="Arial Narrow"/>
              </a:rPr>
              <a:t>Общение с участниками, помощь</a:t>
            </a:r>
            <a:r>
              <a:rPr sz="2000" spc="-18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</a:t>
            </a:r>
          </a:p>
          <a:p>
            <a:pPr marL="12700">
              <a:lnSpc>
                <a:spcPct val="100000"/>
              </a:lnSpc>
            </a:pPr>
            <a:r>
              <a:rPr lang="uk-UA" sz="2000" dirty="0" smtClean="0">
                <a:latin typeface="Arial Narrow"/>
                <a:cs typeface="Arial Narrow"/>
              </a:rPr>
              <a:t>п</a:t>
            </a:r>
            <a:r>
              <a:rPr sz="2000" dirty="0" err="1" smtClean="0">
                <a:latin typeface="Arial Narrow"/>
                <a:cs typeface="Arial Narrow"/>
              </a:rPr>
              <a:t>одготовке</a:t>
            </a:r>
            <a:r>
              <a:rPr lang="ru-RU" sz="2000" dirty="0" smtClean="0">
                <a:latin typeface="Arial Narrow"/>
                <a:cs typeface="Arial Narrow"/>
              </a:rPr>
              <a:t>;</a:t>
            </a:r>
            <a:endParaRPr sz="20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buChar char="-"/>
              <a:tabLst>
                <a:tab pos="139700" algn="l"/>
              </a:tabLst>
            </a:pPr>
            <a:r>
              <a:rPr lang="ru-RU" sz="2000" dirty="0" smtClean="0">
                <a:latin typeface="Arial Narrow"/>
                <a:cs typeface="Arial Narrow"/>
              </a:rPr>
              <a:t> </a:t>
            </a:r>
            <a:r>
              <a:rPr lang="ru-RU" sz="2000" dirty="0">
                <a:latin typeface="Arial Narrow"/>
                <a:cs typeface="Arial Narrow"/>
              </a:rPr>
              <a:t>В</a:t>
            </a:r>
            <a:r>
              <a:rPr sz="2000" dirty="0" err="1" smtClean="0">
                <a:latin typeface="Arial Narrow"/>
                <a:cs typeface="Arial Narrow"/>
              </a:rPr>
              <a:t>озможность</a:t>
            </a:r>
            <a:r>
              <a:rPr sz="2000" dirty="0" smtClean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подготовит</a:t>
            </a:r>
            <a:r>
              <a:rPr lang="ru-RU" sz="2000" dirty="0" smtClean="0">
                <a:latin typeface="Arial Narrow"/>
                <a:cs typeface="Arial Narrow"/>
              </a:rPr>
              <a:t>ь</a:t>
            </a:r>
            <a:r>
              <a:rPr sz="2000" dirty="0" err="1" smtClean="0">
                <a:latin typeface="Arial Narrow"/>
                <a:cs typeface="Arial Narrow"/>
              </a:rPr>
              <a:t>ся</a:t>
            </a:r>
            <a:r>
              <a:rPr sz="2000" dirty="0" smtClean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всем</a:t>
            </a:r>
            <a:r>
              <a:rPr sz="2000" spc="-100" dirty="0">
                <a:latin typeface="Arial Narrow"/>
                <a:cs typeface="Arial Narrow"/>
              </a:rPr>
              <a:t> </a:t>
            </a:r>
            <a:r>
              <a:rPr sz="2000" dirty="0" err="1">
                <a:latin typeface="Arial Narrow"/>
                <a:cs typeface="Arial Narrow"/>
              </a:rPr>
              <a:t>желающим</a:t>
            </a:r>
            <a:r>
              <a:rPr sz="2000" dirty="0">
                <a:latin typeface="Arial Narrow"/>
                <a:cs typeface="Arial Narrow"/>
              </a:rPr>
              <a:t>  </a:t>
            </a:r>
            <a:r>
              <a:rPr sz="2000" dirty="0" smtClean="0">
                <a:latin typeface="Arial Narrow"/>
                <a:cs typeface="Arial Narrow"/>
              </a:rPr>
              <a:t>с</a:t>
            </a:r>
            <a:r>
              <a:rPr lang="ru-RU" sz="2000" dirty="0" smtClean="0">
                <a:latin typeface="Arial Narrow"/>
                <a:cs typeface="Arial Narrow"/>
              </a:rPr>
              <a:t>о звездными</a:t>
            </a:r>
            <a:r>
              <a:rPr sz="2000" spc="-95" dirty="0" smtClean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тренерами</a:t>
            </a:r>
            <a:r>
              <a:rPr lang="ru-RU" sz="2000" dirty="0" smtClean="0">
                <a:latin typeface="Arial Narrow"/>
                <a:cs typeface="Arial Narrow"/>
              </a:rPr>
              <a:t>;</a:t>
            </a:r>
            <a:endParaRPr sz="2000" dirty="0">
              <a:latin typeface="Arial Narrow"/>
              <a:cs typeface="Arial Narrow"/>
            </a:endParaRPr>
          </a:p>
          <a:p>
            <a:pPr marL="139065" indent="-126364">
              <a:lnSpc>
                <a:spcPct val="100000"/>
              </a:lnSpc>
              <a:spcBef>
                <a:spcPts val="405"/>
              </a:spcBef>
              <a:buChar char="-"/>
              <a:tabLst>
                <a:tab pos="139700" algn="l"/>
              </a:tabLst>
            </a:pPr>
            <a:r>
              <a:rPr sz="2000" spc="-5" dirty="0">
                <a:latin typeface="Arial Narrow"/>
                <a:cs typeface="Arial Narrow"/>
              </a:rPr>
              <a:t>200</a:t>
            </a:r>
            <a:r>
              <a:rPr sz="2000" spc="-90" dirty="0">
                <a:latin typeface="Arial Narrow"/>
                <a:cs typeface="Arial Narrow"/>
              </a:rPr>
              <a:t> </a:t>
            </a:r>
            <a:r>
              <a:rPr sz="2000" dirty="0" err="1" smtClean="0">
                <a:latin typeface="Arial Narrow"/>
                <a:cs typeface="Arial Narrow"/>
              </a:rPr>
              <a:t>участников</a:t>
            </a:r>
            <a:r>
              <a:rPr lang="ru-RU" sz="200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</p:txBody>
      </p:sp>
      <p:pic>
        <p:nvPicPr>
          <p:cNvPr id="7" name="Рисунок 6" descr="IMG_20160507_094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3398521" cy="2693077"/>
          </a:xfrm>
          <a:prstGeom prst="rect">
            <a:avLst/>
          </a:prstGeom>
        </p:spPr>
      </p:pic>
      <p:pic>
        <p:nvPicPr>
          <p:cNvPr id="8" name="Рисунок 7" descr="13267711_575832432578912_694597913450711050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429132"/>
            <a:ext cx="3286116" cy="2190744"/>
          </a:xfrm>
          <a:prstGeom prst="rect">
            <a:avLst/>
          </a:prstGeom>
        </p:spPr>
      </p:pic>
      <p:pic>
        <p:nvPicPr>
          <p:cNvPr id="10" name="Рисунок 9" descr="IMG_20160430_091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572008"/>
            <a:ext cx="3643306" cy="204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7818" y="142852"/>
            <a:ext cx="3571900" cy="1571584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78105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B050"/>
                </a:solidFill>
              </a:rPr>
              <a:t>  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</a:rPr>
              <a:t>Беговое движение в Днепре и </a:t>
            </a:r>
            <a:r>
              <a:rPr lang="en-US" sz="2800" b="1" spc="-5" dirty="0" smtClean="0">
                <a:solidFill>
                  <a:schemeClr val="tx2">
                    <a:lumMod val="75000"/>
                  </a:schemeClr>
                </a:solidFill>
              </a:rPr>
              <a:t>DNIPRO HALF MARATHON</a:t>
            </a:r>
            <a:endParaRPr sz="2800" b="1" spc="-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8" y="5429264"/>
            <a:ext cx="1595511" cy="504190"/>
          </a:xfrm>
          <a:custGeom>
            <a:avLst/>
            <a:gdLst/>
            <a:ahLst/>
            <a:cxnLst/>
            <a:rect l="l" t="t" r="r" b="b"/>
            <a:pathLst>
              <a:path w="1728470" h="504189">
                <a:moveTo>
                  <a:pt x="1644142" y="0"/>
                </a:moveTo>
                <a:lnTo>
                  <a:pt x="83947" y="0"/>
                </a:lnTo>
                <a:lnTo>
                  <a:pt x="51274" y="6602"/>
                </a:lnTo>
                <a:lnTo>
                  <a:pt x="24590" y="24607"/>
                </a:lnTo>
                <a:lnTo>
                  <a:pt x="6598" y="51311"/>
                </a:lnTo>
                <a:lnTo>
                  <a:pt x="0" y="84010"/>
                </a:lnTo>
                <a:lnTo>
                  <a:pt x="0" y="420039"/>
                </a:lnTo>
                <a:lnTo>
                  <a:pt x="6598" y="452745"/>
                </a:lnTo>
                <a:lnTo>
                  <a:pt x="24590" y="479453"/>
                </a:lnTo>
                <a:lnTo>
                  <a:pt x="51274" y="497460"/>
                </a:lnTo>
                <a:lnTo>
                  <a:pt x="83947" y="504063"/>
                </a:lnTo>
                <a:lnTo>
                  <a:pt x="1644142" y="504063"/>
                </a:lnTo>
                <a:lnTo>
                  <a:pt x="1676888" y="497460"/>
                </a:lnTo>
                <a:lnTo>
                  <a:pt x="1703609" y="479453"/>
                </a:lnTo>
                <a:lnTo>
                  <a:pt x="1721615" y="452745"/>
                </a:lnTo>
                <a:lnTo>
                  <a:pt x="1728216" y="420039"/>
                </a:lnTo>
                <a:lnTo>
                  <a:pt x="1728216" y="84010"/>
                </a:lnTo>
                <a:lnTo>
                  <a:pt x="1721615" y="51311"/>
                </a:lnTo>
                <a:lnTo>
                  <a:pt x="1703609" y="24607"/>
                </a:lnTo>
                <a:lnTo>
                  <a:pt x="1676888" y="6602"/>
                </a:lnTo>
                <a:lnTo>
                  <a:pt x="164414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8794" y="2110547"/>
            <a:ext cx="6816969" cy="4747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800" spc="-5" dirty="0" smtClean="0">
                <a:latin typeface="Arial Black" pitchFamily="34" charset="0"/>
                <a:cs typeface="Arial Narrow"/>
              </a:rPr>
              <a:t>                                        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Дата</a:t>
            </a:r>
            <a:r>
              <a:rPr sz="1800" spc="-5" dirty="0" smtClean="0">
                <a:latin typeface="Arial Black" pitchFamily="34" charset="0"/>
                <a:cs typeface="Arial Narrow"/>
              </a:rPr>
              <a:t>: </a:t>
            </a:r>
            <a:r>
              <a:rPr lang="uk-UA" sz="1800" spc="-5" dirty="0" smtClean="0">
                <a:latin typeface="Arial Black" pitchFamily="34" charset="0"/>
                <a:cs typeface="Arial Narrow"/>
              </a:rPr>
              <a:t> 22 </a:t>
            </a:r>
            <a:r>
              <a:rPr lang="uk-UA" sz="1800" spc="-5" dirty="0" err="1" smtClean="0">
                <a:latin typeface="Arial Black" pitchFamily="34" charset="0"/>
                <a:cs typeface="Arial Narrow"/>
              </a:rPr>
              <a:t>МАЯ</a:t>
            </a:r>
            <a:r>
              <a:rPr lang="uk-UA"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smtClean="0">
                <a:latin typeface="Arial Black" pitchFamily="34" charset="0"/>
                <a:cs typeface="Arial Narrow"/>
              </a:rPr>
              <a:t>201</a:t>
            </a:r>
            <a:r>
              <a:rPr lang="uk-UA" sz="1800" spc="-5" dirty="0" smtClean="0">
                <a:latin typeface="Arial Black" pitchFamily="34" charset="0"/>
                <a:cs typeface="Arial Narrow"/>
              </a:rPr>
              <a:t>6</a:t>
            </a:r>
            <a:r>
              <a:rPr sz="1800" spc="60" dirty="0" smtClean="0">
                <a:latin typeface="Arial Black" pitchFamily="34" charset="0"/>
                <a:cs typeface="Arial Narrow"/>
              </a:rPr>
              <a:t> </a:t>
            </a:r>
            <a:r>
              <a:rPr sz="1800" spc="-10" dirty="0" smtClean="0">
                <a:latin typeface="Arial Black" pitchFamily="34" charset="0"/>
                <a:cs typeface="Arial Narrow"/>
              </a:rPr>
              <a:t>г.</a:t>
            </a:r>
            <a:endParaRPr sz="1800" dirty="0" smtClean="0">
              <a:latin typeface="Arial Black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 smtClean="0">
              <a:latin typeface="Arial Black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800" dirty="0" smtClean="0">
                <a:latin typeface="Arial Black" pitchFamily="34" charset="0"/>
                <a:cs typeface="Arial Narrow"/>
              </a:rPr>
              <a:t>              </a:t>
            </a:r>
            <a:r>
              <a:rPr sz="1800" dirty="0" err="1" smtClean="0">
                <a:latin typeface="Arial Black" pitchFamily="34" charset="0"/>
                <a:cs typeface="Arial Narrow"/>
              </a:rPr>
              <a:t>Локация</a:t>
            </a:r>
            <a:r>
              <a:rPr sz="1800" dirty="0" smtClean="0">
                <a:latin typeface="Arial Black" pitchFamily="34" charset="0"/>
                <a:cs typeface="Arial Narrow"/>
              </a:rPr>
              <a:t>: </a:t>
            </a:r>
            <a:r>
              <a:rPr lang="uk-UA" sz="1800" dirty="0" err="1" smtClean="0">
                <a:latin typeface="Arial Black" pitchFamily="34" charset="0"/>
                <a:cs typeface="Arial Narrow"/>
              </a:rPr>
              <a:t>Площадь</a:t>
            </a:r>
            <a:r>
              <a:rPr lang="uk-UA" sz="1800" dirty="0" smtClean="0">
                <a:latin typeface="Arial Black" pitchFamily="34" charset="0"/>
                <a:cs typeface="Arial Narrow"/>
              </a:rPr>
              <a:t> </a:t>
            </a:r>
            <a:r>
              <a:rPr lang="uk-UA" sz="1800" dirty="0" err="1" smtClean="0">
                <a:latin typeface="Arial Black" pitchFamily="34" charset="0"/>
                <a:cs typeface="Arial Narrow"/>
              </a:rPr>
              <a:t>Героев</a:t>
            </a:r>
            <a:r>
              <a:rPr lang="uk-UA" sz="1800" dirty="0" smtClean="0">
                <a:latin typeface="Arial Black" pitchFamily="34" charset="0"/>
                <a:cs typeface="Arial Narrow"/>
              </a:rPr>
              <a:t> </a:t>
            </a:r>
            <a:r>
              <a:rPr lang="uk-UA" sz="1800" dirty="0" err="1" smtClean="0">
                <a:latin typeface="Arial Black" pitchFamily="34" charset="0"/>
                <a:cs typeface="Arial Narrow"/>
              </a:rPr>
              <a:t>Майдана</a:t>
            </a:r>
            <a:endParaRPr sz="1800" dirty="0" smtClean="0">
              <a:latin typeface="Arial Black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 smtClean="0">
              <a:latin typeface="Arial Black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uk-UA"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Количество</a:t>
            </a:r>
            <a:r>
              <a:rPr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dirty="0" err="1" smtClean="0">
                <a:latin typeface="Arial Black" pitchFamily="34" charset="0"/>
                <a:cs typeface="Arial Narrow"/>
              </a:rPr>
              <a:t>участников</a:t>
            </a:r>
            <a:r>
              <a:rPr sz="1800" dirty="0" smtClean="0">
                <a:latin typeface="Arial Black" pitchFamily="34" charset="0"/>
                <a:cs typeface="Arial Narrow"/>
              </a:rPr>
              <a:t>:</a:t>
            </a:r>
            <a:r>
              <a:rPr sz="1800" spc="-25" dirty="0" smtClean="0">
                <a:latin typeface="Arial Black" pitchFamily="34" charset="0"/>
                <a:cs typeface="Arial Narrow"/>
              </a:rPr>
              <a:t> </a:t>
            </a:r>
            <a:r>
              <a:rPr lang="uk-UA" sz="1800" spc="-5" dirty="0" smtClean="0">
                <a:latin typeface="Arial Black" pitchFamily="34" charset="0"/>
                <a:cs typeface="Arial Narrow"/>
              </a:rPr>
              <a:t>1400</a:t>
            </a:r>
            <a:endParaRPr sz="1800" dirty="0" smtClean="0">
              <a:latin typeface="Arial Black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 smtClean="0">
              <a:latin typeface="Arial Black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Количество</a:t>
            </a:r>
            <a:r>
              <a:rPr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зрителей</a:t>
            </a:r>
            <a:r>
              <a:rPr sz="1800" spc="-5" dirty="0" smtClean="0">
                <a:latin typeface="Arial Black" pitchFamily="34" charset="0"/>
                <a:cs typeface="Arial Narrow"/>
              </a:rPr>
              <a:t>: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более</a:t>
            </a:r>
            <a:r>
              <a:rPr sz="1800" spc="-5" dirty="0" smtClean="0">
                <a:latin typeface="Arial Black" pitchFamily="34" charset="0"/>
                <a:cs typeface="Arial Narrow"/>
              </a:rPr>
              <a:t> 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1</a:t>
            </a:r>
            <a:r>
              <a:rPr sz="1800" dirty="0" smtClean="0">
                <a:latin typeface="Arial Black" pitchFamily="34" charset="0"/>
                <a:cs typeface="Arial Narrow"/>
              </a:rPr>
              <a:t>0</a:t>
            </a:r>
            <a:r>
              <a:rPr sz="1800" spc="70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smtClean="0">
                <a:latin typeface="Arial Black" pitchFamily="34" charset="0"/>
                <a:cs typeface="Arial Narrow"/>
              </a:rPr>
              <a:t>000</a:t>
            </a:r>
            <a:endParaRPr sz="1800" dirty="0" smtClean="0">
              <a:latin typeface="Arial Black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 smtClean="0">
              <a:latin typeface="Arial Black" pitchFamily="34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latin typeface="Arial Black" pitchFamily="34" charset="0"/>
                <a:cs typeface="Arial Narrow"/>
              </a:rPr>
              <a:t>Количество</a:t>
            </a:r>
            <a:r>
              <a:rPr sz="1800" spc="-5" dirty="0" smtClean="0">
                <a:latin typeface="Arial Black" pitchFamily="34" charset="0"/>
                <a:cs typeface="Arial Narrow"/>
              </a:rPr>
              <a:t> </a:t>
            </a:r>
            <a:r>
              <a:rPr sz="1800" dirty="0" err="1" smtClean="0">
                <a:latin typeface="Arial Black" pitchFamily="34" charset="0"/>
                <a:cs typeface="Arial Narrow"/>
              </a:rPr>
              <a:t>забегов</a:t>
            </a:r>
            <a:r>
              <a:rPr sz="1800" dirty="0" smtClean="0">
                <a:latin typeface="Arial Black" pitchFamily="34" charset="0"/>
                <a:cs typeface="Arial Narrow"/>
              </a:rPr>
              <a:t>:</a:t>
            </a:r>
            <a:r>
              <a:rPr sz="1800" spc="-25" dirty="0" smtClean="0">
                <a:latin typeface="Arial Black" pitchFamily="34" charset="0"/>
                <a:cs typeface="Arial Narrow"/>
              </a:rPr>
              <a:t> 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7 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(21,1 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км, 10 км, 5 км, </a:t>
            </a:r>
            <a:r>
              <a:rPr lang="uk-UA" spc="-5" dirty="0" err="1" smtClean="0">
                <a:latin typeface="Arial Black" pitchFamily="34" charset="0"/>
                <a:cs typeface="Arial Narrow"/>
              </a:rPr>
              <a:t>детские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 </a:t>
            </a:r>
            <a:r>
              <a:rPr lang="uk-UA" spc="-5" dirty="0" err="1" smtClean="0">
                <a:latin typeface="Arial Black" pitchFamily="34" charset="0"/>
                <a:cs typeface="Arial Narrow"/>
              </a:rPr>
              <a:t>забеги</a:t>
            </a:r>
            <a:r>
              <a:rPr lang="uk-UA" spc="-5" dirty="0" smtClean="0">
                <a:latin typeface="Arial Black" pitchFamily="34" charset="0"/>
                <a:cs typeface="Arial Narrow"/>
              </a:rPr>
              <a:t>)</a:t>
            </a:r>
            <a:endParaRPr sz="1800" dirty="0" smtClean="0">
              <a:latin typeface="Arial Black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 smtClean="0">
              <a:latin typeface="Arial Black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 err="1" smtClean="0">
                <a:latin typeface="Arial Black" pitchFamily="34" charset="0"/>
                <a:cs typeface="Arial Narrow"/>
              </a:rPr>
              <a:t>Представлено</a:t>
            </a:r>
            <a:r>
              <a:rPr sz="1800" dirty="0" smtClean="0">
                <a:latin typeface="Arial Black" pitchFamily="34" charset="0"/>
                <a:cs typeface="Arial Narrow"/>
              </a:rPr>
              <a:t> </a:t>
            </a:r>
            <a:r>
              <a:rPr sz="1800" spc="-5" dirty="0" err="1" smtClean="0">
                <a:latin typeface="Arial Black" pitchFamily="34" charset="0"/>
                <a:cs typeface="Arial Narrow"/>
              </a:rPr>
              <a:t>стран</a:t>
            </a:r>
            <a:r>
              <a:rPr sz="1800" spc="-5" dirty="0" smtClean="0">
                <a:latin typeface="Arial Black" pitchFamily="34" charset="0"/>
                <a:cs typeface="Arial Narrow"/>
              </a:rPr>
              <a:t>:</a:t>
            </a:r>
            <a:r>
              <a:rPr sz="1800" spc="-70" dirty="0" smtClean="0">
                <a:latin typeface="Arial Black" pitchFamily="34" charset="0"/>
                <a:cs typeface="Arial Narrow"/>
              </a:rPr>
              <a:t> </a:t>
            </a:r>
            <a:r>
              <a:rPr lang="uk-UA" sz="1800" spc="-5" dirty="0" smtClean="0">
                <a:latin typeface="Arial Black" pitchFamily="34" charset="0"/>
                <a:cs typeface="Arial Narrow"/>
              </a:rPr>
              <a:t>9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uk-UA" b="1" spc="-5" dirty="0" err="1" smtClean="0">
                <a:latin typeface="Arial Narrow"/>
                <a:cs typeface="Arial Narrow"/>
              </a:rPr>
              <a:t>Особенности</a:t>
            </a:r>
            <a:r>
              <a:rPr lang="uk-UA" b="1" spc="-5" dirty="0" smtClean="0">
                <a:latin typeface="Arial Narrow"/>
                <a:cs typeface="Arial Narrow"/>
              </a:rPr>
              <a:t>: </a:t>
            </a:r>
            <a:r>
              <a:rPr lang="en-US" spc="-5" dirty="0" err="1" smtClean="0">
                <a:latin typeface="Arial Narrow"/>
                <a:cs typeface="Arial Narrow"/>
              </a:rPr>
              <a:t>Dnipro</a:t>
            </a:r>
            <a:r>
              <a:rPr lang="en-US" spc="-5" dirty="0" smtClean="0">
                <a:latin typeface="Arial Narrow"/>
                <a:cs typeface="Arial Narrow"/>
              </a:rPr>
              <a:t> Half Marathon </a:t>
            </a:r>
            <a:r>
              <a:rPr lang="uk-UA" spc="-5" dirty="0" smtClean="0">
                <a:latin typeface="Arial Narrow"/>
                <a:cs typeface="Arial Narrow"/>
              </a:rPr>
              <a:t>–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5" dirty="0" smtClean="0">
                <a:latin typeface="Arial Narrow"/>
                <a:cs typeface="Arial Narrow"/>
              </a:rPr>
              <a:t>стал первым беговым мероприятием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spc="-5" dirty="0" smtClean="0">
                <a:latin typeface="Arial Narrow"/>
                <a:cs typeface="Arial Narrow"/>
              </a:rPr>
              <a:t>Европейского уровня, которое состоялось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5" dirty="0" smtClean="0">
                <a:latin typeface="Arial Narrow"/>
                <a:cs typeface="Arial Narrow"/>
              </a:rPr>
              <a:t>В Днепре. </a:t>
            </a:r>
            <a:r>
              <a:rPr lang="en-US" b="1" spc="-5" dirty="0" smtClean="0">
                <a:latin typeface="Arial Narrow"/>
                <a:cs typeface="Arial Narrow"/>
              </a:rPr>
              <a:t>Start </a:t>
            </a:r>
            <a:r>
              <a:rPr lang="en-US" b="1" spc="-5" dirty="0" err="1" smtClean="0">
                <a:latin typeface="Arial Narrow"/>
                <a:cs typeface="Arial Narrow"/>
              </a:rPr>
              <a:t>Dnipro</a:t>
            </a:r>
            <a:r>
              <a:rPr lang="en-US" b="1" spc="-5" dirty="0" smtClean="0">
                <a:latin typeface="Arial Narrow"/>
                <a:cs typeface="Arial Narrow"/>
              </a:rPr>
              <a:t> </a:t>
            </a:r>
            <a:r>
              <a:rPr lang="uk-UA" b="1" spc="-5" dirty="0" smtClean="0">
                <a:latin typeface="Arial Narrow"/>
                <a:cs typeface="Arial Narrow"/>
              </a:rPr>
              <a:t> и  </a:t>
            </a:r>
            <a:r>
              <a:rPr lang="uk-UA" b="1" spc="-5" dirty="0" err="1" smtClean="0">
                <a:latin typeface="Arial Narrow"/>
                <a:cs typeface="Arial Narrow"/>
              </a:rPr>
              <a:t>Городской</a:t>
            </a:r>
            <a:r>
              <a:rPr lang="uk-UA" b="1" spc="-5" dirty="0" smtClean="0">
                <a:latin typeface="Arial Narrow"/>
                <a:cs typeface="Arial Narrow"/>
              </a:rPr>
              <a:t> </a:t>
            </a:r>
            <a:r>
              <a:rPr lang="uk-UA" b="1" spc="-5" dirty="0" err="1" smtClean="0">
                <a:latin typeface="Arial Narrow"/>
                <a:cs typeface="Arial Narrow"/>
              </a:rPr>
              <a:t>совет</a:t>
            </a:r>
            <a:r>
              <a:rPr lang="uk-UA" b="1" spc="-5" dirty="0" smtClean="0">
                <a:latin typeface="Arial Narrow"/>
                <a:cs typeface="Arial Narrow"/>
              </a:rPr>
              <a:t> </a:t>
            </a:r>
            <a:r>
              <a:rPr lang="ru-RU" spc="-5" dirty="0" smtClean="0">
                <a:latin typeface="Arial Narrow"/>
                <a:cs typeface="Arial Narrow"/>
              </a:rPr>
              <a:t>стали </a:t>
            </a:r>
            <a:r>
              <a:rPr lang="ru-RU" spc="-5" dirty="0" err="1" smtClean="0">
                <a:latin typeface="Arial Narrow"/>
                <a:cs typeface="Arial Narrow"/>
              </a:rPr>
              <a:t>соорганизаторами</a:t>
            </a:r>
            <a:r>
              <a:rPr lang="ru-RU" spc="-5" dirty="0" smtClean="0">
                <a:latin typeface="Arial Narrow"/>
                <a:cs typeface="Arial Narrow"/>
              </a:rPr>
              <a:t> данного    м</a:t>
            </a:r>
            <a:r>
              <a:rPr lang="ru-RU" sz="1800" spc="-5" dirty="0" smtClean="0">
                <a:latin typeface="Arial Narrow"/>
                <a:cs typeface="Arial Narrow"/>
              </a:rPr>
              <a:t>ероприятия .                                 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572140"/>
            <a:ext cx="161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pc="-5" dirty="0" err="1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Смотреть</a:t>
            </a:r>
            <a:r>
              <a:rPr lang="uk-UA" spc="-55" dirty="0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 </a:t>
            </a:r>
            <a:r>
              <a:rPr lang="uk-UA" dirty="0" err="1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5325">
              <a:lnSpc>
                <a:spcPct val="100000"/>
              </a:lnSpc>
            </a:pPr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Регистрация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910" y="1214422"/>
            <a:ext cx="7072362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1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u="sng" spc="-30" dirty="0" smtClean="0">
                <a:solidFill>
                  <a:srgbClr val="0000FF"/>
                </a:solidFill>
                <a:cs typeface="Calibri"/>
              </a:rPr>
              <a:t>Startdnipro.com</a:t>
            </a:r>
            <a:endParaRPr lang="uk-UA" sz="2400" b="1" u="sng" spc="-30" dirty="0" smtClean="0">
              <a:solidFill>
                <a:srgbClr val="0000FF"/>
              </a:solidFill>
              <a:cs typeface="Calibri"/>
            </a:endParaRPr>
          </a:p>
          <a:p>
            <a:pPr marL="355600" indent="-342900">
              <a:lnSpc>
                <a:spcPts val="2145"/>
              </a:lnSpc>
              <a:tabLst>
                <a:tab pos="354965" algn="l"/>
                <a:tab pos="355600" algn="l"/>
              </a:tabLst>
            </a:pPr>
            <a:endParaRPr lang="en-US" sz="2400" b="1" u="sng" spc="-30" dirty="0" smtClean="0">
              <a:solidFill>
                <a:srgbClr val="0000FF"/>
              </a:solidFill>
              <a:cs typeface="Calibri"/>
            </a:endParaRPr>
          </a:p>
          <a:p>
            <a:pPr marL="355600" indent="-342900">
              <a:lnSpc>
                <a:spcPts val="21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sng" spc="-30" smtClean="0">
                <a:solidFill>
                  <a:srgbClr val="0000FF"/>
                </a:solidFill>
                <a:latin typeface="Calibri"/>
                <a:cs typeface="Calibri"/>
              </a:rPr>
              <a:t>https</a:t>
            </a:r>
            <a:r>
              <a:rPr sz="2400" b="1" u="sng" spc="-30" dirty="0">
                <a:solidFill>
                  <a:srgbClr val="0000FF"/>
                </a:solidFill>
                <a:latin typeface="Calibri"/>
                <a:cs typeface="Calibri"/>
              </a:rPr>
              <a:t>://athletic-</a:t>
            </a:r>
            <a:r>
              <a:rPr sz="2400" b="1" u="sng" spc="-30">
                <a:solidFill>
                  <a:srgbClr val="0000FF"/>
                </a:solidFill>
                <a:latin typeface="Calibri"/>
                <a:cs typeface="Calibri"/>
              </a:rPr>
              <a:t>­‐</a:t>
            </a:r>
            <a:r>
              <a:rPr sz="2400" b="1" u="sng" spc="-30" smtClean="0">
                <a:solidFill>
                  <a:srgbClr val="0000FF"/>
                </a:solidFill>
                <a:latin typeface="Calibri"/>
                <a:cs typeface="Calibri"/>
              </a:rPr>
              <a:t>events.com</a:t>
            </a:r>
            <a:endParaRPr lang="uk-UA" sz="2400" b="1" u="sng" spc="-3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355600" indent="-342900">
              <a:lnSpc>
                <a:spcPts val="2145"/>
              </a:lnSpc>
              <a:tabLst>
                <a:tab pos="354965" algn="l"/>
                <a:tab pos="355600" algn="l"/>
              </a:tabLst>
            </a:pPr>
            <a:endParaRPr lang="en-US" sz="2400" b="1" u="sng" spc="-3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marL="355600" indent="-342900">
              <a:lnSpc>
                <a:spcPts val="21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b="1" u="sng" spc="-30" dirty="0" smtClean="0">
                <a:solidFill>
                  <a:srgbClr val="0000FF"/>
                </a:solidFill>
                <a:latin typeface="Calibri"/>
                <a:cs typeface="Calibri"/>
              </a:rPr>
              <a:t>С 20 июля 2016г начало регистрации</a:t>
            </a:r>
            <a:endParaRPr sz="2400" b="1">
              <a:latin typeface="Calibri"/>
              <a:cs typeface="Calibri"/>
            </a:endParaRPr>
          </a:p>
          <a:p>
            <a:pPr marL="355600" indent="-342900">
              <a:lnSpc>
                <a:spcPts val="21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Марафон </a:t>
            </a:r>
            <a:r>
              <a:rPr sz="1800" dirty="0">
                <a:latin typeface="Calibri"/>
                <a:cs typeface="Calibri"/>
              </a:rPr>
              <a:t>(42км195м) – </a:t>
            </a:r>
            <a:r>
              <a:rPr sz="1800">
                <a:latin typeface="Calibri"/>
                <a:cs typeface="Calibri"/>
              </a:rPr>
              <a:t>индивидуальное</a:t>
            </a:r>
            <a:r>
              <a:rPr sz="1800" spc="-65">
                <a:latin typeface="Calibri"/>
                <a:cs typeface="Calibri"/>
              </a:rPr>
              <a:t> </a:t>
            </a:r>
            <a:r>
              <a:rPr sz="1800" smtClean="0">
                <a:latin typeface="Calibri"/>
                <a:cs typeface="Calibri"/>
              </a:rPr>
              <a:t>участие</a:t>
            </a:r>
            <a:r>
              <a:rPr lang="uk-UA" sz="1800" dirty="0" smtClean="0">
                <a:latin typeface="Calibri"/>
                <a:cs typeface="Calibri"/>
              </a:rPr>
              <a:t>. </a:t>
            </a:r>
            <a:r>
              <a:rPr lang="uk-UA" sz="1800" dirty="0" err="1" smtClean="0">
                <a:latin typeface="Calibri"/>
                <a:cs typeface="Calibri"/>
              </a:rPr>
              <a:t>Стоимость</a:t>
            </a:r>
            <a:r>
              <a:rPr lang="uk-UA" sz="1800" dirty="0" smtClean="0">
                <a:latin typeface="Calibri"/>
                <a:cs typeface="Calibri"/>
              </a:rPr>
              <a:t> 350 </a:t>
            </a:r>
            <a:r>
              <a:rPr lang="uk-UA" sz="1800" dirty="0" err="1" smtClean="0">
                <a:latin typeface="Calibri"/>
                <a:cs typeface="Calibri"/>
              </a:rPr>
              <a:t>грн</a:t>
            </a:r>
            <a:r>
              <a:rPr lang="uk-UA" sz="1800" dirty="0" smtClean="0">
                <a:latin typeface="Calibri"/>
                <a:cs typeface="Calibri"/>
              </a:rPr>
              <a:t> до 01 </a:t>
            </a:r>
            <a:r>
              <a:rPr lang="uk-UA" sz="1800" dirty="0" err="1" smtClean="0">
                <a:latin typeface="Calibri"/>
                <a:cs typeface="Calibri"/>
              </a:rPr>
              <a:t>сентября</a:t>
            </a:r>
            <a:r>
              <a:rPr lang="uk-UA" sz="1800" dirty="0" smtClean="0">
                <a:latin typeface="Calibri"/>
                <a:cs typeface="Calibri"/>
              </a:rPr>
              <a:t>. С 1 </a:t>
            </a:r>
            <a:r>
              <a:rPr lang="uk-UA" sz="1800" dirty="0" err="1" smtClean="0">
                <a:latin typeface="Calibri"/>
                <a:cs typeface="Calibri"/>
              </a:rPr>
              <a:t>сентября</a:t>
            </a:r>
            <a:r>
              <a:rPr lang="uk-UA" sz="1800" dirty="0" smtClean="0">
                <a:latin typeface="Calibri"/>
                <a:cs typeface="Calibri"/>
              </a:rPr>
              <a:t> по 24 </a:t>
            </a:r>
            <a:r>
              <a:rPr lang="uk-UA" sz="1800" dirty="0" err="1" smtClean="0">
                <a:latin typeface="Calibri"/>
                <a:cs typeface="Calibri"/>
              </a:rPr>
              <a:t>сентября</a:t>
            </a:r>
            <a:r>
              <a:rPr lang="uk-UA" sz="1800" dirty="0" smtClean="0">
                <a:latin typeface="Calibri"/>
                <a:cs typeface="Calibri"/>
              </a:rPr>
              <a:t> – 400 </a:t>
            </a:r>
            <a:r>
              <a:rPr lang="uk-UA" sz="1800" dirty="0" err="1" smtClean="0">
                <a:latin typeface="Calibri"/>
                <a:cs typeface="Calibri"/>
              </a:rPr>
              <a:t>грн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472" y="3071810"/>
            <a:ext cx="53079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Стартовый </a:t>
            </a:r>
            <a:r>
              <a:rPr sz="18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пакет</a:t>
            </a:r>
            <a:r>
              <a:rPr sz="1800" b="1" spc="-10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участника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на 42,195 км</a:t>
            </a:r>
            <a:r>
              <a:rPr sz="1800" b="1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:</a:t>
            </a:r>
            <a:endParaRPr sz="1800" b="1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4252" y="3384422"/>
            <a:ext cx="6765290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Нагрудный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номер</a:t>
            </a: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Одноразовый чип MyLaps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dirty="0" err="1">
                <a:latin typeface="Calibri"/>
                <a:cs typeface="Calibri"/>
              </a:rPr>
              <a:t>Голландия</a:t>
            </a:r>
            <a:r>
              <a:rPr sz="1600" dirty="0" smtClean="0">
                <a:latin typeface="Calibri"/>
                <a:cs typeface="Calibri"/>
              </a:rPr>
              <a:t>)</a:t>
            </a:r>
            <a:endParaRPr lang="ru-RU" sz="1600" dirty="0" smtClean="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lang="uk-UA" sz="1600" dirty="0" smtClean="0">
                <a:cs typeface="Calibri"/>
              </a:rPr>
              <a:t>Медаль </a:t>
            </a:r>
            <a:r>
              <a:rPr lang="uk-UA" sz="1600" dirty="0" err="1" smtClean="0">
                <a:cs typeface="Calibri"/>
              </a:rPr>
              <a:t>авторского</a:t>
            </a:r>
            <a:r>
              <a:rPr lang="uk-UA" sz="1600" dirty="0" smtClean="0">
                <a:cs typeface="Calibri"/>
              </a:rPr>
              <a:t> </a:t>
            </a:r>
            <a:r>
              <a:rPr lang="uk-UA" sz="1600" dirty="0" err="1" smtClean="0">
                <a:cs typeface="Calibri"/>
              </a:rPr>
              <a:t>дизайна</a:t>
            </a:r>
            <a:r>
              <a:rPr lang="uk-UA" sz="1600" spc="-100" dirty="0" smtClean="0">
                <a:cs typeface="Calibri"/>
              </a:rPr>
              <a:t> </a:t>
            </a: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lang="ru-RU" sz="1600" dirty="0" smtClean="0">
                <a:latin typeface="Calibri"/>
                <a:cs typeface="Calibri"/>
              </a:rPr>
              <a:t>Футболка финишера</a:t>
            </a: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lang="ru-RU" sz="1600" dirty="0" err="1" smtClean="0">
                <a:latin typeface="Calibri"/>
                <a:cs typeface="Calibri"/>
              </a:rPr>
              <a:t>Эко-рюкзак</a:t>
            </a:r>
            <a:endParaRPr lang="ru-RU" sz="1600" dirty="0" smtClean="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lang="en-US" sz="1600" dirty="0" err="1" smtClean="0">
                <a:latin typeface="Calibri"/>
                <a:cs typeface="Calibri"/>
              </a:rPr>
              <a:t>Sms</a:t>
            </a:r>
            <a:r>
              <a:rPr lang="en-US" sz="1600" dirty="0" smtClean="0">
                <a:latin typeface="Calibri"/>
                <a:cs typeface="Calibri"/>
              </a:rPr>
              <a:t>-</a:t>
            </a:r>
            <a:r>
              <a:rPr lang="uk-UA" sz="1600" dirty="0" smtClean="0">
                <a:latin typeface="Calibri"/>
                <a:cs typeface="Calibri"/>
              </a:rPr>
              <a:t> </a:t>
            </a:r>
            <a:r>
              <a:rPr lang="uk-UA" sz="1600" dirty="0" err="1" smtClean="0">
                <a:latin typeface="Calibri"/>
                <a:cs typeface="Calibri"/>
              </a:rPr>
              <a:t>информирование</a:t>
            </a:r>
            <a:r>
              <a:rPr lang="uk-UA" sz="1600" dirty="0" smtClean="0">
                <a:latin typeface="Calibri"/>
                <a:cs typeface="Calibri"/>
              </a:rPr>
              <a:t> о </a:t>
            </a:r>
            <a:r>
              <a:rPr lang="uk-UA" sz="1600" dirty="0" err="1" smtClean="0">
                <a:latin typeface="Calibri"/>
                <a:cs typeface="Calibri"/>
              </a:rPr>
              <a:t>результате</a:t>
            </a:r>
            <a:endParaRPr lang="uk-UA" sz="1600" dirty="0" smtClean="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lang="uk-UA" sz="1600" dirty="0" smtClean="0">
                <a:latin typeface="Calibri"/>
                <a:cs typeface="Calibri"/>
              </a:rPr>
              <a:t>Он-лайн диплом </a:t>
            </a:r>
            <a:r>
              <a:rPr lang="uk-UA" sz="1600" dirty="0" err="1" smtClean="0">
                <a:latin typeface="Calibri"/>
                <a:cs typeface="Calibri"/>
              </a:rPr>
              <a:t>участника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spcBef>
                <a:spcPts val="8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 err="1">
                <a:latin typeface="Calibri"/>
                <a:cs typeface="Calibri"/>
              </a:rPr>
              <a:t>Открытые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тренировки</a:t>
            </a:r>
            <a:r>
              <a:rPr lang="uk-UA" sz="1600" dirty="0" smtClean="0">
                <a:latin typeface="Calibri"/>
                <a:cs typeface="Calibri"/>
              </a:rPr>
              <a:t> с </a:t>
            </a:r>
            <a:r>
              <a:rPr lang="uk-UA" sz="1600" dirty="0" err="1" smtClean="0">
                <a:latin typeface="Calibri"/>
                <a:cs typeface="Calibri"/>
              </a:rPr>
              <a:t>Мариной</a:t>
            </a:r>
            <a:r>
              <a:rPr lang="uk-UA" sz="1600" dirty="0" smtClean="0">
                <a:latin typeface="Calibri"/>
                <a:cs typeface="Calibri"/>
              </a:rPr>
              <a:t> </a:t>
            </a:r>
            <a:r>
              <a:rPr lang="uk-UA" sz="1600" dirty="0" err="1" smtClean="0">
                <a:latin typeface="Calibri"/>
                <a:cs typeface="Calibri"/>
              </a:rPr>
              <a:t>Филатовой</a:t>
            </a:r>
            <a:r>
              <a:rPr lang="uk-UA" sz="1600" dirty="0" smtClean="0">
                <a:latin typeface="Calibri"/>
                <a:cs typeface="Calibri"/>
              </a:rPr>
              <a:t>, </a:t>
            </a:r>
            <a:r>
              <a:rPr lang="ru-RU" sz="1600" dirty="0" smtClean="0">
                <a:latin typeface="Calibri"/>
                <a:cs typeface="Calibri"/>
              </a:rPr>
              <a:t>элитными </a:t>
            </a:r>
            <a:r>
              <a:rPr lang="uk-UA" sz="1600" dirty="0" smtClean="0">
                <a:latin typeface="Calibri"/>
                <a:cs typeface="Calibri"/>
              </a:rPr>
              <a:t>спортсменами и </a:t>
            </a:r>
            <a:r>
              <a:rPr lang="uk-UA" sz="1600" dirty="0" err="1" smtClean="0">
                <a:latin typeface="Calibri"/>
                <a:cs typeface="Calibri"/>
              </a:rPr>
              <a:t>профессиональными</a:t>
            </a:r>
            <a:r>
              <a:rPr lang="uk-UA" sz="1600" dirty="0" smtClean="0">
                <a:latin typeface="Calibri"/>
                <a:cs typeface="Calibri"/>
              </a:rPr>
              <a:t> тренерами </a:t>
            </a:r>
            <a:r>
              <a:rPr sz="1600" dirty="0" smtClean="0">
                <a:latin typeface="Calibri"/>
                <a:cs typeface="Calibri"/>
              </a:rPr>
              <a:t>(</a:t>
            </a:r>
            <a:r>
              <a:rPr lang="ru-RU" sz="1600" dirty="0" smtClean="0">
                <a:latin typeface="Calibri"/>
                <a:cs typeface="Calibri"/>
              </a:rPr>
              <a:t>7 суббот до 25 сентября</a:t>
            </a:r>
            <a:r>
              <a:rPr sz="1600" spc="-7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 err="1" smtClean="0">
                <a:latin typeface="Calibri"/>
                <a:cs typeface="Calibri"/>
              </a:rPr>
              <a:t>Участие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 </a:t>
            </a:r>
            <a:r>
              <a:rPr lang="en-US" sz="1600" dirty="0" smtClean="0">
                <a:latin typeface="Calibri"/>
                <a:cs typeface="Calibri"/>
              </a:rPr>
              <a:t>Sport Expo 24 </a:t>
            </a:r>
            <a:r>
              <a:rPr lang="uk-UA" sz="1600" dirty="0" err="1" smtClean="0">
                <a:latin typeface="Calibri"/>
                <a:cs typeface="Calibri"/>
              </a:rPr>
              <a:t>сентября</a:t>
            </a:r>
            <a:r>
              <a:rPr lang="uk-UA" sz="1600" dirty="0" smtClean="0">
                <a:latin typeface="Calibri"/>
                <a:cs typeface="Calibri"/>
              </a:rPr>
              <a:t> 2016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spc="-80" dirty="0">
                <a:latin typeface="Calibri"/>
                <a:cs typeface="Calibri"/>
              </a:rPr>
              <a:t>Pasta-­‐party </a:t>
            </a:r>
            <a:r>
              <a:rPr sz="1600" spc="-5" dirty="0">
                <a:latin typeface="Calibri"/>
                <a:cs typeface="Calibri"/>
              </a:rPr>
              <a:t>(еда,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напитки</a:t>
            </a:r>
            <a:r>
              <a:rPr sz="160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Участие в лотерее среди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участников</a:t>
            </a:r>
          </a:p>
          <a:p>
            <a:pPr marL="298450" indent="-285750">
              <a:lnSpc>
                <a:spcPts val="191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600" dirty="0">
                <a:latin typeface="Calibri"/>
                <a:cs typeface="Calibri"/>
              </a:rPr>
              <a:t>Питание на трассе, точки гидратации, медицинское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облуживание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757" y="5735320"/>
            <a:ext cx="9125243" cy="1122680"/>
          </a:xfrm>
          <a:custGeom>
            <a:avLst/>
            <a:gdLst/>
            <a:ahLst/>
            <a:cxnLst/>
            <a:rect l="l" t="t" r="r" b="b"/>
            <a:pathLst>
              <a:path w="9885680" h="1122679">
                <a:moveTo>
                  <a:pt x="0" y="1122400"/>
                </a:moveTo>
                <a:lnTo>
                  <a:pt x="9885238" y="1122400"/>
                </a:lnTo>
                <a:lnTo>
                  <a:pt x="9885238" y="0"/>
                </a:lnTo>
                <a:lnTo>
                  <a:pt x="0" y="0"/>
                </a:lnTo>
                <a:lnTo>
                  <a:pt x="0" y="112240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8662" y="5929330"/>
            <a:ext cx="792961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     ТВОЙ СТАРТ – ТВОЯ ПОБЕДА!</a:t>
            </a:r>
            <a:endParaRPr sz="4000">
              <a:latin typeface="Arial Narrow"/>
              <a:cs typeface="Arial Narrow"/>
            </a:endParaRPr>
          </a:p>
        </p:txBody>
      </p:sp>
      <p:pic>
        <p:nvPicPr>
          <p:cNvPr id="8" name="Рисунок 7" descr="13344575_579272898901532_1632177391534894728_n.jpg"/>
          <p:cNvPicPr>
            <a:picLocks noChangeAspect="1"/>
          </p:cNvPicPr>
          <p:nvPr/>
        </p:nvPicPr>
        <p:blipFill>
          <a:blip r:embed="rId2"/>
          <a:srcRect t="18508"/>
          <a:stretch>
            <a:fillRect/>
          </a:stretch>
        </p:blipFill>
        <p:spPr>
          <a:xfrm>
            <a:off x="0" y="172462"/>
            <a:ext cx="9144000" cy="554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noFill/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        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Организатор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715436" cy="350046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Проводящая организация – </a:t>
            </a:r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Федерация легкой атлетики г.Днепр</a:t>
            </a:r>
          </a:p>
          <a:p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Технический организатор - </a:t>
            </a:r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Общественная организация «Старт </a:t>
            </a:r>
            <a:r>
              <a:rPr lang="ru-RU" sz="8000" b="1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Днипро</a:t>
            </a:r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»</a:t>
            </a:r>
          </a:p>
          <a:p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Общественная организация «Старт </a:t>
            </a:r>
            <a:r>
              <a:rPr lang="ru-RU" sz="800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Днипро</a:t>
            </a:r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» -беговое сообщество полного цикла, создает мероприятие европейского уровня в Украине, продвигает</a:t>
            </a:r>
            <a:r>
              <a:rPr lang="en-US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</a:t>
            </a:r>
            <a:r>
              <a:rPr lang="uk-UA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город </a:t>
            </a:r>
            <a:r>
              <a:rPr lang="uk-UA" sz="8000" dirty="0" err="1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Днепр</a:t>
            </a:r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, как динамично развивающийся город, в котором есть высококачественные спортивные мероприятия и который обладает богатой историей.</a:t>
            </a:r>
          </a:p>
          <a:p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Реализация </a:t>
            </a:r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стратегии «Днепр - спортивная столица Украины»</a:t>
            </a:r>
          </a:p>
          <a:p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Мероприятие  проходит при поддержке:</a:t>
            </a:r>
          </a:p>
          <a:p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Днепропетровского городского совета</a:t>
            </a:r>
          </a:p>
          <a:p>
            <a:pPr>
              <a:buNone/>
            </a:pPr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</a:t>
            </a:r>
          </a:p>
          <a:p>
            <a:pPr>
              <a:buNone/>
            </a:pPr>
            <a:r>
              <a:rPr lang="ru-RU" sz="8000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Под патронатом  </a:t>
            </a:r>
            <a:r>
              <a:rPr lang="ru-RU" sz="8000" b="1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мэра г.Днепр Бориса Филатова</a:t>
            </a:r>
          </a:p>
          <a:p>
            <a:pPr>
              <a:buNone/>
            </a:pPr>
            <a:endParaRPr lang="ru" sz="6800" dirty="0" smtClean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endParaRPr lang="ru-RU" dirty="0"/>
          </a:p>
        </p:txBody>
      </p:sp>
      <p:pic>
        <p:nvPicPr>
          <p:cNvPr id="7" name="Содержимое 6" descr="largegerbs_tumb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4643446"/>
            <a:ext cx="1666880" cy="1883574"/>
          </a:xfrm>
        </p:spPr>
      </p:pic>
      <p:pic>
        <p:nvPicPr>
          <p:cNvPr id="9" name="Рисунок 8" descr="ИКОНКА FACEBO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419600"/>
            <a:ext cx="24384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386123"/>
            <a:ext cx="3043009" cy="2447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582613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Стратегия развития марафонского движения в Днепре</a:t>
            </a:r>
            <a:endParaRPr lang="en-US" altLang="ru-RU" sz="28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357188" y="857250"/>
            <a:ext cx="8229600" cy="56435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800" b="1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1600" dirty="0" smtClean="0">
                <a:cs typeface="Arial" pitchFamily="34" charset="0"/>
              </a:rPr>
              <a:t>Люд</a:t>
            </a:r>
          </a:p>
        </p:txBody>
      </p:sp>
      <p:pic>
        <p:nvPicPr>
          <p:cNvPr id="34820" name="Рисунок 3" descr="gallery_displa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3500433" cy="23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3" y="3071813"/>
            <a:ext cx="2962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London Marathon </a:t>
            </a:r>
            <a:r>
              <a:rPr lang="uk-UA" b="1" i="1" dirty="0"/>
              <a:t> , </a:t>
            </a:r>
            <a:r>
              <a:rPr lang="ru-RU" b="1" i="1" dirty="0"/>
              <a:t>с 1981 г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40 000 участников</a:t>
            </a:r>
            <a:endParaRPr lang="ru-RU" b="1" i="1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00034" y="3643314"/>
            <a:ext cx="3214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Marathon de Paris</a:t>
            </a:r>
            <a:r>
              <a:rPr lang="ru-RU" b="1" dirty="0"/>
              <a:t>, с 1976 г</a:t>
            </a:r>
            <a:r>
              <a:rPr lang="ru-RU" b="1" dirty="0" smtClean="0"/>
              <a:t>.</a:t>
            </a:r>
          </a:p>
          <a:p>
            <a:r>
              <a:rPr lang="ru-RU" b="1" i="1" dirty="0" smtClean="0"/>
              <a:t>40 000 участников </a:t>
            </a:r>
            <a:endParaRPr lang="ru-RU" b="1" i="1" dirty="0"/>
          </a:p>
        </p:txBody>
      </p:sp>
      <p:pic>
        <p:nvPicPr>
          <p:cNvPr id="34823" name="Рисунок 6" descr="36b8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14812"/>
            <a:ext cx="3571871" cy="238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5572132" y="3143248"/>
            <a:ext cx="2787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Boston Marathon</a:t>
            </a:r>
            <a:r>
              <a:rPr lang="ru-RU" b="1" dirty="0"/>
              <a:t>, с 1897 г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38 000 участников</a:t>
            </a:r>
            <a:endParaRPr lang="ru-RU" b="1" dirty="0"/>
          </a:p>
        </p:txBody>
      </p:sp>
      <p:pic>
        <p:nvPicPr>
          <p:cNvPr id="34825" name="Рисунок 8" descr="fieldstar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785794"/>
            <a:ext cx="3429021" cy="22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9"/>
          <p:cNvSpPr txBox="1">
            <a:spLocks noChangeArrowheads="1"/>
          </p:cNvSpPr>
          <p:nvPr/>
        </p:nvSpPr>
        <p:spPr bwMode="auto">
          <a:xfrm>
            <a:off x="4143372" y="4357694"/>
            <a:ext cx="4000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</a:rPr>
              <a:t>Dnipro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 Eco Marathon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Впервые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uk-UA" sz="2800" b="1" i="1" dirty="0" err="1">
                <a:solidFill>
                  <a:schemeClr val="tx2">
                    <a:lumMod val="75000"/>
                  </a:schemeClr>
                </a:solidFill>
              </a:rPr>
              <a:t>сентября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2016 г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DNIPRO  ECO MARATHON 2016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714464"/>
            <a:ext cx="8001056" cy="514353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Масштабное спортивно-беговое мероприятие европейского уровня: 1 500 участников и 10 000 зрителей.</a:t>
            </a:r>
          </a:p>
          <a:p>
            <a:pPr algn="just"/>
            <a:r>
              <a:rPr lang="ru-RU" dirty="0" smtClean="0"/>
              <a:t>Проведение </a:t>
            </a:r>
            <a:r>
              <a:rPr lang="en-US" dirty="0" smtClean="0"/>
              <a:t>DNIPRO ECO MARATHON </a:t>
            </a:r>
            <a:r>
              <a:rPr lang="ru-RU" dirty="0" smtClean="0"/>
              <a:t> </a:t>
            </a:r>
            <a:r>
              <a:rPr lang="uk-UA" dirty="0" err="1" smtClean="0"/>
              <a:t>отражает</a:t>
            </a:r>
            <a:r>
              <a:rPr lang="uk-UA" dirty="0" smtClean="0"/>
              <a:t> город , 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спортивную</a:t>
            </a:r>
            <a:r>
              <a:rPr lang="uk-UA" dirty="0" smtClean="0"/>
              <a:t> </a:t>
            </a:r>
            <a:r>
              <a:rPr lang="uk-UA" dirty="0" err="1" smtClean="0"/>
              <a:t>столицу</a:t>
            </a:r>
            <a:r>
              <a:rPr lang="uk-UA" dirty="0" smtClean="0"/>
              <a:t>  </a:t>
            </a:r>
            <a:r>
              <a:rPr lang="uk-UA" dirty="0" err="1" smtClean="0"/>
              <a:t>Украин</a:t>
            </a:r>
            <a:r>
              <a:rPr lang="ru-RU" dirty="0" err="1" smtClean="0"/>
              <a:t>ы</a:t>
            </a:r>
            <a:r>
              <a:rPr lang="ru-RU" dirty="0" smtClean="0"/>
              <a:t>, и имеет значимую социальную составляющую для города.</a:t>
            </a:r>
          </a:p>
          <a:p>
            <a:pPr algn="just"/>
            <a:r>
              <a:rPr lang="ru-RU" dirty="0" smtClean="0"/>
              <a:t> Помимо традиционных дисциплин 42,2 км и 21,1 км планируется проведение таких забегов, которые смогут проявить интеграцию чиновников и населения, например, «Миля единства»(1,6 км). Линейка дистанций позволяет охватить всех желающих пробежаться в рамках мероприятия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DNIPRO  ECO MARATHON 2016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2000216"/>
            <a:ext cx="8001056" cy="4857784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 algn="just"/>
            <a:r>
              <a:rPr lang="ru-RU" sz="2800" dirty="0" smtClean="0"/>
              <a:t>Трасса марафона максимально проходит по Набережной (14 км), которая самая длинная в Европе(20 км).</a:t>
            </a:r>
          </a:p>
          <a:p>
            <a:pPr algn="just"/>
            <a:r>
              <a:rPr lang="ru-RU" sz="2800" dirty="0" smtClean="0"/>
              <a:t>Маршрут марафона максимально ровный и проходит в один круг , что позволит участникам ставить личные и национальные рекорды и станет интересной для элитных спортсменов-бегунов.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Почему «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Эко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»?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500174"/>
            <a:ext cx="8001056" cy="4857784"/>
          </a:xfrm>
        </p:spPr>
        <p:txBody>
          <a:bodyPr>
            <a:noAutofit/>
          </a:bodyPr>
          <a:lstStyle/>
          <a:p>
            <a:pPr algn="just"/>
            <a:r>
              <a:rPr lang="en-US" sz="2100" dirty="0" err="1" smtClean="0"/>
              <a:t>Dnipro</a:t>
            </a:r>
            <a:r>
              <a:rPr lang="en-US" sz="2100" dirty="0" smtClean="0"/>
              <a:t> Eco Marathon</a:t>
            </a:r>
            <a:r>
              <a:rPr lang="ru-RU" sz="2100" dirty="0" smtClean="0"/>
              <a:t> будет иметь свою пост-историю. Максимально будет реализован  «Зеленый проект» путем ухода от полиэтилена и бумаги. </a:t>
            </a:r>
          </a:p>
          <a:p>
            <a:pPr algn="just"/>
            <a:r>
              <a:rPr lang="ru-RU" sz="2100" dirty="0" smtClean="0"/>
              <a:t>Будет высажена  «Аллея марафонцев», которая с каждым годом проведения марафона будет разрастаться в Марафонский парк.</a:t>
            </a:r>
          </a:p>
          <a:p>
            <a:pPr algn="just"/>
            <a:r>
              <a:rPr lang="ru-RU" sz="2100" dirty="0" smtClean="0"/>
              <a:t>В этот день совместно с городской мэрией будет проведен «День отказа от автомобиля» и всем гражданам будет предложено отказаться от авто, снизив в этот день выбросы в атмосферу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429123"/>
            <a:ext cx="2428877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МАРШРУТ МАРАФОНА (42,195 КМ)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42679"/>
            <a:ext cx="7715304" cy="601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2857496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Старт</a:t>
            </a:r>
            <a:r>
              <a:rPr lang="ru-RU" dirty="0" smtClean="0"/>
              <a:t>- 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( возле ТЦ «Пассаж»)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Финиш</a:t>
            </a:r>
            <a:r>
              <a:rPr lang="ru-RU" dirty="0" smtClean="0"/>
              <a:t> - 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Круг 21,0975 км </a:t>
            </a:r>
            <a:r>
              <a:rPr lang="uk-UA" dirty="0" smtClean="0"/>
              <a:t>– </a:t>
            </a:r>
            <a:r>
              <a:rPr lang="ru-RU" dirty="0" smtClean="0"/>
              <a:t>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</a:t>
            </a:r>
            <a:r>
              <a:rPr lang="uk-UA" dirty="0" smtClean="0"/>
              <a:t>– </a:t>
            </a:r>
            <a:r>
              <a:rPr lang="uk-UA" dirty="0" err="1" smtClean="0"/>
              <a:t>Заводская</a:t>
            </a:r>
            <a:r>
              <a:rPr lang="uk-UA" dirty="0" smtClean="0"/>
              <a:t> </a:t>
            </a:r>
            <a:r>
              <a:rPr lang="uk-UA" dirty="0" err="1" smtClean="0"/>
              <a:t>Набережная</a:t>
            </a:r>
            <a:r>
              <a:rPr lang="uk-UA" dirty="0" smtClean="0"/>
              <a:t>(</a:t>
            </a:r>
            <a:r>
              <a:rPr lang="uk-UA" dirty="0" err="1" smtClean="0"/>
              <a:t>Ледовая</a:t>
            </a:r>
            <a:r>
              <a:rPr lang="uk-UA" dirty="0" smtClean="0"/>
              <a:t> арена)- </a:t>
            </a:r>
            <a:r>
              <a:rPr lang="ru-RU" dirty="0" smtClean="0"/>
              <a:t>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</a:t>
            </a: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Круг 42,195 км </a:t>
            </a:r>
            <a:r>
              <a:rPr lang="ru-RU" dirty="0" smtClean="0"/>
              <a:t>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</a:t>
            </a:r>
            <a:r>
              <a:rPr lang="uk-UA" dirty="0" smtClean="0"/>
              <a:t>– </a:t>
            </a:r>
            <a:r>
              <a:rPr lang="uk-UA" dirty="0" err="1" smtClean="0"/>
              <a:t>Заводская</a:t>
            </a:r>
            <a:r>
              <a:rPr lang="uk-UA" dirty="0" smtClean="0"/>
              <a:t> </a:t>
            </a:r>
            <a:r>
              <a:rPr lang="uk-UA" dirty="0" err="1" smtClean="0"/>
              <a:t>Набережная</a:t>
            </a:r>
            <a:r>
              <a:rPr lang="uk-UA" dirty="0" smtClean="0"/>
              <a:t>(</a:t>
            </a:r>
            <a:r>
              <a:rPr lang="uk-UA" dirty="0" err="1" smtClean="0"/>
              <a:t>Ледовая</a:t>
            </a:r>
            <a:r>
              <a:rPr lang="uk-UA" dirty="0" smtClean="0"/>
              <a:t> арена)- </a:t>
            </a:r>
            <a:r>
              <a:rPr lang="ru-RU" dirty="0" smtClean="0"/>
              <a:t>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</a:t>
            </a:r>
            <a:r>
              <a:rPr lang="uk-UA" dirty="0" smtClean="0"/>
              <a:t> </a:t>
            </a:r>
            <a:r>
              <a:rPr lang="uk-UA" dirty="0" err="1" smtClean="0"/>
              <a:t>–Набережная</a:t>
            </a:r>
            <a:r>
              <a:rPr lang="uk-UA" dirty="0" smtClean="0"/>
              <a:t> </a:t>
            </a:r>
            <a:r>
              <a:rPr lang="uk-UA" dirty="0" err="1" smtClean="0"/>
              <a:t>Побед</a:t>
            </a:r>
            <a:r>
              <a:rPr lang="ru-RU" dirty="0" err="1" smtClean="0"/>
              <a:t>ы</a:t>
            </a:r>
            <a:r>
              <a:rPr lang="uk-UA" dirty="0" smtClean="0"/>
              <a:t> - </a:t>
            </a:r>
            <a:r>
              <a:rPr lang="ru-RU" dirty="0" smtClean="0"/>
              <a:t>Площадь Гер</a:t>
            </a:r>
            <a:r>
              <a:rPr lang="uk-UA" dirty="0" err="1" smtClean="0"/>
              <a:t>ое</a:t>
            </a:r>
            <a:r>
              <a:rPr lang="ru-RU" dirty="0" smtClean="0"/>
              <a:t>в Майдана </a:t>
            </a:r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8710" y="1052703"/>
            <a:ext cx="2863362" cy="2762885"/>
          </a:xfrm>
          <a:custGeom>
            <a:avLst/>
            <a:gdLst/>
            <a:ahLst/>
            <a:cxnLst/>
            <a:rect l="l" t="t" r="r" b="b"/>
            <a:pathLst>
              <a:path w="3101975" h="2762885">
                <a:moveTo>
                  <a:pt x="0" y="2762631"/>
                </a:moveTo>
                <a:lnTo>
                  <a:pt x="3101721" y="2762631"/>
                </a:lnTo>
                <a:lnTo>
                  <a:pt x="3101721" y="0"/>
                </a:lnTo>
                <a:lnTo>
                  <a:pt x="0" y="0"/>
                </a:lnTo>
                <a:lnTo>
                  <a:pt x="0" y="2762631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491" y="1052703"/>
            <a:ext cx="2863362" cy="2762885"/>
          </a:xfrm>
          <a:custGeom>
            <a:avLst/>
            <a:gdLst/>
            <a:ahLst/>
            <a:cxnLst/>
            <a:rect l="l" t="t" r="r" b="b"/>
            <a:pathLst>
              <a:path w="3101975" h="2762885">
                <a:moveTo>
                  <a:pt x="0" y="2762631"/>
                </a:moveTo>
                <a:lnTo>
                  <a:pt x="3101721" y="2762631"/>
                </a:lnTo>
                <a:lnTo>
                  <a:pt x="3101721" y="0"/>
                </a:lnTo>
                <a:lnTo>
                  <a:pt x="0" y="0"/>
                </a:lnTo>
                <a:lnTo>
                  <a:pt x="0" y="2762631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5582" y="1052703"/>
            <a:ext cx="2863362" cy="2762885"/>
          </a:xfrm>
          <a:custGeom>
            <a:avLst/>
            <a:gdLst/>
            <a:ahLst/>
            <a:cxnLst/>
            <a:rect l="l" t="t" r="r" b="b"/>
            <a:pathLst>
              <a:path w="3101975" h="2762885">
                <a:moveTo>
                  <a:pt x="0" y="2762631"/>
                </a:moveTo>
                <a:lnTo>
                  <a:pt x="3101721" y="2762631"/>
                </a:lnTo>
                <a:lnTo>
                  <a:pt x="3101721" y="0"/>
                </a:lnTo>
                <a:lnTo>
                  <a:pt x="0" y="0"/>
                </a:lnTo>
                <a:lnTo>
                  <a:pt x="0" y="27626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71210" y="1052702"/>
            <a:ext cx="2863362" cy="161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solidFill>
                  <a:srgbClr val="FFFF99"/>
                </a:solidFill>
                <a:latin typeface="Calibri"/>
                <a:cs typeface="Calibri"/>
              </a:rPr>
              <a:t>ЦА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491" y="1052702"/>
            <a:ext cx="2918577" cy="2769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8710" y="1052831"/>
            <a:ext cx="2865354" cy="276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2491" y="3815347"/>
          <a:ext cx="8589345" cy="290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109"/>
                <a:gridCol w="2863109"/>
                <a:gridCol w="2863127"/>
              </a:tblGrid>
              <a:tr h="80979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900" spc="-1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Элитные спортсмены и люди, влияющие на общественное мнение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270"/>
                        </a:lnSpc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ЛЮБИТЕЛИ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ЗРИТЕЛИ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</a:tr>
              <a:tr h="48903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м/ж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70/30*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6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м/ж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60/40*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м/ж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60/40*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жители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городов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жители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городов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жители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городов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</a:tr>
              <a:tr h="255713"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25-40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25-40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18-45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</a:tr>
              <a:tr h="1018128"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810"/>
                        </a:lnSpc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171210" y="1052702"/>
            <a:ext cx="2863127" cy="275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2468" y="6621577"/>
            <a:ext cx="481959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*Данные </a:t>
            </a:r>
            <a:r>
              <a:rPr sz="1300" spc="-5" dirty="0">
                <a:latin typeface="Calibri"/>
                <a:cs typeface="Calibri"/>
              </a:rPr>
              <a:t>забегов 2014-15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годов.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359" y="250697"/>
            <a:ext cx="40092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ЦА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643042" y="214290"/>
            <a:ext cx="714287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марафона</a:t>
            </a:r>
            <a:endParaRPr kumimoji="0" lang="ru-RU" sz="4400" b="1" i="0" u="none" strike="noStrike" kern="1200" cap="none" spc="-5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19756</TotalTime>
  <Words>932</Words>
  <Application>Microsoft Office PowerPoint</Application>
  <PresentationFormat>Экран (4:3)</PresentationFormat>
  <Paragraphs>197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Times New Roman</vt:lpstr>
      <vt:lpstr>Тема Office</vt:lpstr>
      <vt:lpstr>Презентация PowerPoint</vt:lpstr>
      <vt:lpstr>   Беговое движение в Днепре и DNIPRO HALF MARATHON</vt:lpstr>
      <vt:lpstr>         Организаторы</vt:lpstr>
      <vt:lpstr>Стратегия развития марафонского движения в Днепре</vt:lpstr>
      <vt:lpstr>         Особенности         DNIPRO  ECO MARATHON 2016 </vt:lpstr>
      <vt:lpstr>         Особенности        DNIPRO  ECO MARATHON 2016 </vt:lpstr>
      <vt:lpstr>        Почему «Эко»?</vt:lpstr>
      <vt:lpstr>МАРШРУТ МАРАФОНА (42,195 КМ)</vt:lpstr>
      <vt:lpstr>Презентация PowerPoint</vt:lpstr>
      <vt:lpstr>Презентация PowerPoint</vt:lpstr>
      <vt:lpstr>Презентация PowerPoint</vt:lpstr>
      <vt:lpstr>ПРИЗОВОЙ ФОНД</vt:lpstr>
      <vt:lpstr>Презентация PowerPoint</vt:lpstr>
      <vt:lpstr>Презентация PowerPoint</vt:lpstr>
      <vt:lpstr>Волонтеры</vt:lpstr>
      <vt:lpstr>Поддержка участников</vt:lpstr>
      <vt:lpstr>PR-КОМПАНИЯ</vt:lpstr>
      <vt:lpstr>Dnipro Eco Sport Expo</vt:lpstr>
      <vt:lpstr>Открытые бесплатные тренировки «Убежим от дивана»</vt:lpstr>
      <vt:lpstr>Регистрация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Ideolog</cp:lastModifiedBy>
  <cp:revision>525</cp:revision>
  <dcterms:created xsi:type="dcterms:W3CDTF">2016-06-28T15:29:50Z</dcterms:created>
  <dcterms:modified xsi:type="dcterms:W3CDTF">2016-07-18T14:22:54Z</dcterms:modified>
</cp:coreProperties>
</file>